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7"/>
  </p:notesMasterIdLst>
  <p:handoutMasterIdLst>
    <p:handoutMasterId r:id="rId28"/>
  </p:handoutMasterIdLst>
  <p:sldIdLst>
    <p:sldId id="340" r:id="rId5"/>
    <p:sldId id="341" r:id="rId6"/>
    <p:sldId id="342" r:id="rId7"/>
    <p:sldId id="348" r:id="rId8"/>
    <p:sldId id="358" r:id="rId9"/>
    <p:sldId id="351" r:id="rId10"/>
    <p:sldId id="357" r:id="rId11"/>
    <p:sldId id="360" r:id="rId12"/>
    <p:sldId id="356" r:id="rId13"/>
    <p:sldId id="359" r:id="rId14"/>
    <p:sldId id="361" r:id="rId15"/>
    <p:sldId id="362" r:id="rId16"/>
    <p:sldId id="363" r:id="rId17"/>
    <p:sldId id="364" r:id="rId18"/>
    <p:sldId id="365" r:id="rId19"/>
    <p:sldId id="366" r:id="rId20"/>
    <p:sldId id="367" r:id="rId21"/>
    <p:sldId id="368" r:id="rId22"/>
    <p:sldId id="369" r:id="rId23"/>
    <p:sldId id="370" r:id="rId24"/>
    <p:sldId id="354" r:id="rId25"/>
    <p:sldId id="35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0B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E171933-4619-4E11-9A3F-F7608DF75F80}">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845" autoAdjust="0"/>
  </p:normalViewPr>
  <p:slideViewPr>
    <p:cSldViewPr snapToGrid="0">
      <p:cViewPr varScale="1">
        <p:scale>
          <a:sx n="86" d="100"/>
          <a:sy n="86" d="100"/>
        </p:scale>
        <p:origin x="1554" y="84"/>
      </p:cViewPr>
      <p:guideLst/>
    </p:cSldViewPr>
  </p:slideViewPr>
  <p:outlineViewPr>
    <p:cViewPr>
      <p:scale>
        <a:sx n="33" d="100"/>
        <a:sy n="33" d="100"/>
      </p:scale>
      <p:origin x="0" y="-11376"/>
    </p:cViewPr>
  </p:outlineViewPr>
  <p:notesTextViewPr>
    <p:cViewPr>
      <p:scale>
        <a:sx n="1" d="1"/>
        <a:sy n="1" d="1"/>
      </p:scale>
      <p:origin x="0" y="0"/>
    </p:cViewPr>
  </p:notesTextViewPr>
  <p:sorterViewPr>
    <p:cViewPr varScale="1">
      <p:scale>
        <a:sx n="100" d="100"/>
        <a:sy n="100" d="100"/>
      </p:scale>
      <p:origin x="0" y="-6264"/>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82B951-AFFF-3499-FDE3-02A7F0BD15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2E5896A-FCE2-110F-B202-A8E435372D6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E69F83-204D-4778-AAD0-A0F851A3AEEE}" type="datetimeFigureOut">
              <a:rPr lang="en-US" smtClean="0"/>
              <a:t>9/11/2026</a:t>
            </a:fld>
            <a:endParaRPr lang="en-US" dirty="0"/>
          </a:p>
        </p:txBody>
      </p:sp>
      <p:sp>
        <p:nvSpPr>
          <p:cNvPr id="4" name="Footer Placeholder 3">
            <a:extLst>
              <a:ext uri="{FF2B5EF4-FFF2-40B4-BE49-F238E27FC236}">
                <a16:creationId xmlns:a16="http://schemas.microsoft.com/office/drawing/2014/main" id="{911BFBA0-47AD-543A-6AE4-769D8F8658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18FC355-FEF6-ED8F-8D0E-F362E204A0F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669D59-B021-49CB-887D-52B8FEE1CE18}" type="slidenum">
              <a:rPr lang="en-US" smtClean="0"/>
              <a:t>‹#›</a:t>
            </a:fld>
            <a:endParaRPr lang="en-US" dirty="0"/>
          </a:p>
        </p:txBody>
      </p:sp>
    </p:spTree>
    <p:extLst>
      <p:ext uri="{BB962C8B-B14F-4D97-AF65-F5344CB8AC3E}">
        <p14:creationId xmlns:p14="http://schemas.microsoft.com/office/powerpoint/2010/main" val="2817069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E3C21-C3CB-4B8D-9033-56C1B3CE75FA}" type="datetimeFigureOut">
              <a:rPr lang="en-US" smtClean="0"/>
              <a:t>9/11/2026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32C3C-A191-48C2-A7E8-9C96AF841A7A}" type="slidenum">
              <a:rPr lang="en-US" smtClean="0"/>
              <a:t>‹#›</a:t>
            </a:fld>
            <a:endParaRPr lang="en-US" dirty="0"/>
          </a:p>
        </p:txBody>
      </p:sp>
    </p:spTree>
    <p:extLst>
      <p:ext uri="{BB962C8B-B14F-4D97-AF65-F5344CB8AC3E}">
        <p14:creationId xmlns:p14="http://schemas.microsoft.com/office/powerpoint/2010/main" val="1856394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Cannabis Advisory Commission, my name is Erica Scott, Economist at the Department of Taxation and chair of the CAC subcommittee on the Taxation of Cannabis. </a:t>
            </a:r>
          </a:p>
        </p:txBody>
      </p:sp>
      <p:sp>
        <p:nvSpPr>
          <p:cNvPr id="4" name="Slide Number Placeholder 3"/>
          <p:cNvSpPr>
            <a:spLocks noGrp="1"/>
          </p:cNvSpPr>
          <p:nvPr>
            <p:ph type="sldNum" sz="quarter" idx="5"/>
          </p:nvPr>
        </p:nvSpPr>
        <p:spPr/>
        <p:txBody>
          <a:bodyPr/>
          <a:lstStyle/>
          <a:p>
            <a:fld id="{17732C3C-A191-48C2-A7E8-9C96AF841A7A}" type="slidenum">
              <a:rPr lang="en-US" smtClean="0"/>
              <a:t>1</a:t>
            </a:fld>
            <a:endParaRPr lang="en-US" dirty="0"/>
          </a:p>
        </p:txBody>
      </p:sp>
    </p:spTree>
    <p:extLst>
      <p:ext uri="{BB962C8B-B14F-4D97-AF65-F5344CB8AC3E}">
        <p14:creationId xmlns:p14="http://schemas.microsoft.com/office/powerpoint/2010/main" val="1086048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was just the brief overview of AB76 requirements for the subcommittee to study first, the elimination of Wholesale Cannabis Tax with an increase to Retail Cannabis Tax, which would be at least revenue neutral to the State Education Fund. Second, potential effects if the state enacts an Excise tax on consumable hemp, notably intoxicating hemp. </a:t>
            </a:r>
          </a:p>
          <a:p>
            <a:r>
              <a:rPr lang="en-US" dirty="0"/>
              <a:t>Additionally, the subcommittee would assess any such other tax changes to be made and although there were initial discussions of ideas on possible other changes, none were pursued for full assessment as tax structures became more complicated for industry in those scenarios. The assessments done for this study were for the above two scenarios only. </a:t>
            </a:r>
          </a:p>
        </p:txBody>
      </p:sp>
      <p:sp>
        <p:nvSpPr>
          <p:cNvPr id="4" name="Slide Number Placeholder 3"/>
          <p:cNvSpPr>
            <a:spLocks noGrp="1"/>
          </p:cNvSpPr>
          <p:nvPr>
            <p:ph type="sldNum" sz="quarter" idx="5"/>
          </p:nvPr>
        </p:nvSpPr>
        <p:spPr/>
        <p:txBody>
          <a:bodyPr/>
          <a:lstStyle/>
          <a:p>
            <a:fld id="{17732C3C-A191-48C2-A7E8-9C96AF841A7A}" type="slidenum">
              <a:rPr lang="en-US" smtClean="0"/>
              <a:t>2</a:t>
            </a:fld>
            <a:endParaRPr lang="en-US" dirty="0"/>
          </a:p>
        </p:txBody>
      </p:sp>
    </p:spTree>
    <p:extLst>
      <p:ext uri="{BB962C8B-B14F-4D97-AF65-F5344CB8AC3E}">
        <p14:creationId xmlns:p14="http://schemas.microsoft.com/office/powerpoint/2010/main" val="4016480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begins with a History of Cannabis Excise tax in Nevada and also licensed industry's tax obligations overall. </a:t>
            </a:r>
          </a:p>
        </p:txBody>
      </p:sp>
      <p:sp>
        <p:nvSpPr>
          <p:cNvPr id="4" name="Slide Number Placeholder 3"/>
          <p:cNvSpPr>
            <a:spLocks noGrp="1"/>
          </p:cNvSpPr>
          <p:nvPr>
            <p:ph type="sldNum" sz="quarter" idx="5"/>
          </p:nvPr>
        </p:nvSpPr>
        <p:spPr/>
        <p:txBody>
          <a:bodyPr/>
          <a:lstStyle/>
          <a:p>
            <a:fld id="{17732C3C-A191-48C2-A7E8-9C96AF841A7A}" type="slidenum">
              <a:rPr lang="en-US" smtClean="0"/>
              <a:t>3</a:t>
            </a:fld>
            <a:endParaRPr lang="en-US" dirty="0"/>
          </a:p>
        </p:txBody>
      </p:sp>
    </p:spTree>
    <p:extLst>
      <p:ext uri="{BB962C8B-B14F-4D97-AF65-F5344CB8AC3E}">
        <p14:creationId xmlns:p14="http://schemas.microsoft.com/office/powerpoint/2010/main" val="2403399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2017 legalization of cannabis came the 15% Wholesale Tax, subject to the initial transfer of the raw cannabis from the grower; and the 10% Retail Excise tax, subject to the retail price of the cannabis sold to the end consumer. The Retail Excise Tax distributes directly to the State Education Fund while the Wholesale Tax distributes to local governments, regulatory operations and the State Education Fund. Since 2018 through Fiscal Year 2025, this source of revenue has generated over $700 million to Nevada Schools. In addition to Excise Taxes, licensed cannabis is subject to the local sales tax between 6.85% and 8.375% in Nevada. Medical Cannabis is subject to the Wholesale tax, but exempt from the Retail Excise Tax so the Wholesale Tax is embedded in the retail price of Medical Cannabis. </a:t>
            </a:r>
          </a:p>
        </p:txBody>
      </p:sp>
      <p:sp>
        <p:nvSpPr>
          <p:cNvPr id="4" name="Slide Number Placeholder 3"/>
          <p:cNvSpPr>
            <a:spLocks noGrp="1"/>
          </p:cNvSpPr>
          <p:nvPr>
            <p:ph type="sldNum" sz="quarter" idx="5"/>
          </p:nvPr>
        </p:nvSpPr>
        <p:spPr/>
        <p:txBody>
          <a:bodyPr/>
          <a:lstStyle/>
          <a:p>
            <a:fld id="{17732C3C-A191-48C2-A7E8-9C96AF841A7A}" type="slidenum">
              <a:rPr lang="en-US" smtClean="0"/>
              <a:t>4</a:t>
            </a:fld>
            <a:endParaRPr lang="en-US" dirty="0"/>
          </a:p>
        </p:txBody>
      </p:sp>
    </p:spTree>
    <p:extLst>
      <p:ext uri="{BB962C8B-B14F-4D97-AF65-F5344CB8AC3E}">
        <p14:creationId xmlns:p14="http://schemas.microsoft.com/office/powerpoint/2010/main" val="52723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7CABB-DE1E-7D99-FE8B-30117C892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05392E-B085-5717-AAD0-AD7897D09F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10F632-14A1-1D4D-BFEF-9868E075AFBF}"/>
              </a:ext>
            </a:extLst>
          </p:cNvPr>
          <p:cNvSpPr>
            <a:spLocks noGrp="1"/>
          </p:cNvSpPr>
          <p:nvPr>
            <p:ph type="body" idx="1"/>
          </p:nvPr>
        </p:nvSpPr>
        <p:spPr/>
        <p:txBody>
          <a:bodyPr/>
          <a:lstStyle/>
          <a:p>
            <a:r>
              <a:rPr lang="en-US" dirty="0"/>
              <a:t>The licensed cannabis industry is subject to additional tax and fee structures at the county and local licensing level and additional Federal Tax rates due to the Schedule I status. These fee structures vary widely across Nevada’s 17 counties.</a:t>
            </a:r>
          </a:p>
          <a:p>
            <a:r>
              <a:rPr lang="en-US" dirty="0"/>
              <a:t>Clark County, for instance uses tiered licensing fees while others use flat-rate or steep initial fees. This variability creates differing business environments across the jurisdictions. At the Federal level due to the Schedule I status, these businesses cannot deduct ordinary business expenses, resulting in a tax rate that may exceed 70% and situations where the business owes taxes even when operating at a loss. </a:t>
            </a:r>
          </a:p>
          <a:p>
            <a:endParaRPr lang="en-US" dirty="0"/>
          </a:p>
        </p:txBody>
      </p:sp>
      <p:sp>
        <p:nvSpPr>
          <p:cNvPr id="4" name="Slide Number Placeholder 3">
            <a:extLst>
              <a:ext uri="{FF2B5EF4-FFF2-40B4-BE49-F238E27FC236}">
                <a16:creationId xmlns:a16="http://schemas.microsoft.com/office/drawing/2014/main" id="{6B6FC13E-3F4E-8C76-CBFD-3C271AE01335}"/>
              </a:ext>
            </a:extLst>
          </p:cNvPr>
          <p:cNvSpPr>
            <a:spLocks noGrp="1"/>
          </p:cNvSpPr>
          <p:nvPr>
            <p:ph type="sldNum" sz="quarter" idx="5"/>
          </p:nvPr>
        </p:nvSpPr>
        <p:spPr/>
        <p:txBody>
          <a:bodyPr/>
          <a:lstStyle/>
          <a:p>
            <a:fld id="{17732C3C-A191-48C2-A7E8-9C96AF841A7A}" type="slidenum">
              <a:rPr lang="en-US" smtClean="0"/>
              <a:t>5</a:t>
            </a:fld>
            <a:endParaRPr lang="en-US" dirty="0"/>
          </a:p>
        </p:txBody>
      </p:sp>
    </p:spTree>
    <p:extLst>
      <p:ext uri="{BB962C8B-B14F-4D97-AF65-F5344CB8AC3E}">
        <p14:creationId xmlns:p14="http://schemas.microsoft.com/office/powerpoint/2010/main" val="3636346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reviewed the history and current tax application to licensed cannabis, which brings us to why we’re looking at this study. Cannabis Excise Tax Revenue peaked in Fiscal Year 2021, to which distributions to State Education Fund in Fiscal Year 2025 were 40% less. We’ve seen this steady price decline of cannabis over the years, which you would see in a mature market. </a:t>
            </a:r>
          </a:p>
        </p:txBody>
      </p:sp>
      <p:sp>
        <p:nvSpPr>
          <p:cNvPr id="4" name="Slide Number Placeholder 3"/>
          <p:cNvSpPr>
            <a:spLocks noGrp="1"/>
          </p:cNvSpPr>
          <p:nvPr>
            <p:ph type="sldNum" sz="quarter" idx="5"/>
          </p:nvPr>
        </p:nvSpPr>
        <p:spPr/>
        <p:txBody>
          <a:bodyPr/>
          <a:lstStyle/>
          <a:p>
            <a:fld id="{17732C3C-A191-48C2-A7E8-9C96AF841A7A}" type="slidenum">
              <a:rPr lang="en-US" smtClean="0"/>
              <a:t>6</a:t>
            </a:fld>
            <a:endParaRPr lang="en-US" dirty="0"/>
          </a:p>
        </p:txBody>
      </p:sp>
    </p:spTree>
    <p:extLst>
      <p:ext uri="{BB962C8B-B14F-4D97-AF65-F5344CB8AC3E}">
        <p14:creationId xmlns:p14="http://schemas.microsoft.com/office/powerpoint/2010/main" val="436362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21CB5-A5AF-38B9-3AA6-AC6E3EFDD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3E209D-A27A-1DC8-CD01-2F2CE7B9E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0B39D-71CC-3E69-5CA5-B773437A9FA2}"/>
              </a:ext>
            </a:extLst>
          </p:cNvPr>
          <p:cNvSpPr>
            <a:spLocks noGrp="1"/>
          </p:cNvSpPr>
          <p:nvPr>
            <p:ph type="body" idx="1"/>
          </p:nvPr>
        </p:nvSpPr>
        <p:spPr/>
        <p:txBody>
          <a:bodyPr/>
          <a:lstStyle/>
          <a:p>
            <a:r>
              <a:rPr lang="en-US" dirty="0"/>
              <a:t>Now I’ll move on to the bulk of what this study has to offer which is our Nevada Licensed Cannabis Sales Analysis. </a:t>
            </a:r>
          </a:p>
        </p:txBody>
      </p:sp>
      <p:sp>
        <p:nvSpPr>
          <p:cNvPr id="4" name="Slide Number Placeholder 3">
            <a:extLst>
              <a:ext uri="{FF2B5EF4-FFF2-40B4-BE49-F238E27FC236}">
                <a16:creationId xmlns:a16="http://schemas.microsoft.com/office/drawing/2014/main" id="{93E7E718-3187-A8D5-E610-6287604CCD6C}"/>
              </a:ext>
            </a:extLst>
          </p:cNvPr>
          <p:cNvSpPr>
            <a:spLocks noGrp="1"/>
          </p:cNvSpPr>
          <p:nvPr>
            <p:ph type="sldNum" sz="quarter" idx="5"/>
          </p:nvPr>
        </p:nvSpPr>
        <p:spPr/>
        <p:txBody>
          <a:bodyPr/>
          <a:lstStyle/>
          <a:p>
            <a:fld id="{17732C3C-A191-48C2-A7E8-9C96AF841A7A}" type="slidenum">
              <a:rPr lang="en-US" smtClean="0"/>
              <a:t>7</a:t>
            </a:fld>
            <a:endParaRPr lang="en-US" dirty="0"/>
          </a:p>
        </p:txBody>
      </p:sp>
    </p:spTree>
    <p:extLst>
      <p:ext uri="{BB962C8B-B14F-4D97-AF65-F5344CB8AC3E}">
        <p14:creationId xmlns:p14="http://schemas.microsoft.com/office/powerpoint/2010/main" val="1733506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F71CA-B1AD-E3EB-4E1F-A55361F46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A98CD-6530-AB8E-E049-4B125DB02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1207DD-A2C1-DE18-8224-678599CC813B}"/>
              </a:ext>
            </a:extLst>
          </p:cNvPr>
          <p:cNvSpPr>
            <a:spLocks noGrp="1"/>
          </p:cNvSpPr>
          <p:nvPr>
            <p:ph type="body" idx="1"/>
          </p:nvPr>
        </p:nvSpPr>
        <p:spPr/>
        <p:txBody>
          <a:bodyPr/>
          <a:lstStyle/>
          <a:p>
            <a:r>
              <a:rPr lang="en-US" dirty="0"/>
              <a:t>The subcommittee gathered the past 7 full years of sales data recorded in the state’s seed-to-sale system, METRC, which is the most comprehensive analysis of Nevada’s licensed cannabis market that has been done to date. It was most important to include recent data to encompass the post-COVID market activities that are “normalized” if you can say that. This dataset includes January 2019 to December 2025, which is 8,374 observations of monthly sales by category by county. These 8,374 observations includes 11 counties and originally 28 METRC product categories, which were then aggregated to 10 categories for final analysis. Seven of those categories make up 99.3% of the sales. This totals approximately $5.46 billion in sales, 550.5 million units/grams amongst 15.7 million transactions. </a:t>
            </a:r>
          </a:p>
        </p:txBody>
      </p:sp>
      <p:sp>
        <p:nvSpPr>
          <p:cNvPr id="4" name="Slide Number Placeholder 3">
            <a:extLst>
              <a:ext uri="{FF2B5EF4-FFF2-40B4-BE49-F238E27FC236}">
                <a16:creationId xmlns:a16="http://schemas.microsoft.com/office/drawing/2014/main" id="{FD735C8A-EDBB-6F8E-1073-55249F72C930}"/>
              </a:ext>
            </a:extLst>
          </p:cNvPr>
          <p:cNvSpPr>
            <a:spLocks noGrp="1"/>
          </p:cNvSpPr>
          <p:nvPr>
            <p:ph type="sldNum" sz="quarter" idx="5"/>
          </p:nvPr>
        </p:nvSpPr>
        <p:spPr/>
        <p:txBody>
          <a:bodyPr/>
          <a:lstStyle/>
          <a:p>
            <a:fld id="{17732C3C-A191-48C2-A7E8-9C96AF841A7A}" type="slidenum">
              <a:rPr lang="en-US" smtClean="0"/>
              <a:t>8</a:t>
            </a:fld>
            <a:endParaRPr lang="en-US" dirty="0"/>
          </a:p>
        </p:txBody>
      </p:sp>
    </p:spTree>
    <p:extLst>
      <p:ext uri="{BB962C8B-B14F-4D97-AF65-F5344CB8AC3E}">
        <p14:creationId xmlns:p14="http://schemas.microsoft.com/office/powerpoint/2010/main" val="4022838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D5E53-D28F-C1B5-56BD-AF0617E892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1E0EC-8E1F-2FE0-E6C8-290B10D9B1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B914AE-E064-6E1B-263B-3467F0290972}"/>
              </a:ext>
            </a:extLst>
          </p:cNvPr>
          <p:cNvSpPr>
            <a:spLocks noGrp="1"/>
          </p:cNvSpPr>
          <p:nvPr>
            <p:ph type="body" idx="1"/>
          </p:nvPr>
        </p:nvSpPr>
        <p:spPr/>
        <p:txBody>
          <a:bodyPr/>
          <a:lstStyle/>
          <a:p>
            <a:r>
              <a:rPr lang="en-US" dirty="0"/>
              <a:t>We broke out the data into 10 categories: flower, Solvent Based Concentrates, Infused Edibles, Non-Solvent based concentrates, Pre-Rolls, Small Bud, Infused Pre-Rolls, Shake or Trim, Infused Non-Edibles (like lotions, etc.) and finally, Tinctures. We can see the absolute highest demanded product category is flower and this has been consistent over the 7 years of data. Over $2 billion in flower has been sold in Nevada in those seven years followed by Solvent-Based Concentrates at $1 billion as second most popular category, then Infused Edibles as the third most popular category at about $648 million in sales. For reference, this is Figure 1 from the Appendix Technical Analysis section in the study document.</a:t>
            </a:r>
          </a:p>
        </p:txBody>
      </p:sp>
      <p:sp>
        <p:nvSpPr>
          <p:cNvPr id="4" name="Slide Number Placeholder 3">
            <a:extLst>
              <a:ext uri="{FF2B5EF4-FFF2-40B4-BE49-F238E27FC236}">
                <a16:creationId xmlns:a16="http://schemas.microsoft.com/office/drawing/2014/main" id="{6F7F4E0A-DB5A-BAFA-75A3-C197512868DB}"/>
              </a:ext>
            </a:extLst>
          </p:cNvPr>
          <p:cNvSpPr>
            <a:spLocks noGrp="1"/>
          </p:cNvSpPr>
          <p:nvPr>
            <p:ph type="sldNum" sz="quarter" idx="5"/>
          </p:nvPr>
        </p:nvSpPr>
        <p:spPr/>
        <p:txBody>
          <a:bodyPr/>
          <a:lstStyle/>
          <a:p>
            <a:fld id="{17732C3C-A191-48C2-A7E8-9C96AF841A7A}" type="slidenum">
              <a:rPr lang="en-US" smtClean="0"/>
              <a:t>9</a:t>
            </a:fld>
            <a:endParaRPr lang="en-US" dirty="0"/>
          </a:p>
        </p:txBody>
      </p:sp>
    </p:spTree>
    <p:extLst>
      <p:ext uri="{BB962C8B-B14F-4D97-AF65-F5344CB8AC3E}">
        <p14:creationId xmlns:p14="http://schemas.microsoft.com/office/powerpoint/2010/main" val="3590173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17488-CBBD-83CE-7809-232DECC6AB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E5F5E-4BCD-C46A-4166-CA32D62934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1751AF-16A5-E226-7D15-B112F84073D4}"/>
              </a:ext>
            </a:extLst>
          </p:cNvPr>
          <p:cNvSpPr>
            <a:spLocks noGrp="1"/>
          </p:cNvSpPr>
          <p:nvPr>
            <p:ph type="body" idx="1"/>
          </p:nvPr>
        </p:nvSpPr>
        <p:spPr/>
        <p:txBody>
          <a:bodyPr/>
          <a:lstStyle/>
          <a:p>
            <a:r>
              <a:rPr lang="en-US" dirty="0"/>
              <a:t>This is Table 1 from the study. We can see broad price compression between 2019–2025. Flower prices declined from $9.02/g to $4.46/g or 50%. Edibles &amp; concentrates show around 24–40% price declines. </a:t>
            </a:r>
            <a:r>
              <a:rPr lang="en-US" sz="1200" kern="1200" dirty="0">
                <a:solidFill>
                  <a:schemeClr val="tx1"/>
                </a:solidFill>
                <a:effectLst/>
                <a:latin typeface="+mn-lt"/>
                <a:ea typeface="+mn-ea"/>
                <a:cs typeface="+mn-cs"/>
              </a:rPr>
              <a:t>Overall, the annual price trends indicate that the Nevada cannabis market became less expensive for many of the largest product categories over the period analyzed. This price compression could be reflective of a combination of factors: market maturation, increased competition, production efficiencies, technological advancements, or greater availability of lower priced products, which in this market would be illicit products and intoxicating hemp.</a:t>
            </a:r>
            <a:endParaRPr lang="en-US" dirty="0"/>
          </a:p>
          <a:p>
            <a:endParaRPr lang="en-US" dirty="0"/>
          </a:p>
        </p:txBody>
      </p:sp>
      <p:sp>
        <p:nvSpPr>
          <p:cNvPr id="4" name="Slide Number Placeholder 3">
            <a:extLst>
              <a:ext uri="{FF2B5EF4-FFF2-40B4-BE49-F238E27FC236}">
                <a16:creationId xmlns:a16="http://schemas.microsoft.com/office/drawing/2014/main" id="{20B09F84-4F33-7A6C-9075-6833F7C8E8C0}"/>
              </a:ext>
            </a:extLst>
          </p:cNvPr>
          <p:cNvSpPr>
            <a:spLocks noGrp="1"/>
          </p:cNvSpPr>
          <p:nvPr>
            <p:ph type="sldNum" sz="quarter" idx="5"/>
          </p:nvPr>
        </p:nvSpPr>
        <p:spPr/>
        <p:txBody>
          <a:bodyPr/>
          <a:lstStyle/>
          <a:p>
            <a:fld id="{17732C3C-A191-48C2-A7E8-9C96AF841A7A}" type="slidenum">
              <a:rPr lang="en-US" smtClean="0"/>
              <a:t>10</a:t>
            </a:fld>
            <a:endParaRPr lang="en-US" dirty="0"/>
          </a:p>
        </p:txBody>
      </p:sp>
    </p:spTree>
    <p:extLst>
      <p:ext uri="{BB962C8B-B14F-4D97-AF65-F5344CB8AC3E}">
        <p14:creationId xmlns:p14="http://schemas.microsoft.com/office/powerpoint/2010/main" val="150831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073D3-2DCB-7191-01AC-294D59104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092F4-4272-8366-F19A-69337F404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436446-5760-7151-85FE-EFED6FAB50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this table, which is Table 3 from the Technical Analysis, we looked Monthly Price Variation for the top 7 categories, the categories making up 99.3% of the sales. While all major categories experienced negative Year-over-Year price changes, there are product </a:t>
            </a:r>
            <a:r>
              <a:rPr lang="en-US" sz="1200" kern="1200" dirty="0">
                <a:solidFill>
                  <a:schemeClr val="tx1"/>
                </a:solidFill>
                <a:effectLst/>
                <a:latin typeface="+mn-lt"/>
                <a:ea typeface="+mn-ea"/>
                <a:cs typeface="+mn-cs"/>
              </a:rPr>
              <a:t>categories that experienced both a sustained downward price trend and relatively substantial short-term price fluctuations. While weight-based categories seemed to exhibit more volatility, unit-based products displayed more gradual and consistent price trajectory. </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91DE87B-364A-ECEB-2F84-828ECC5A42E6}"/>
              </a:ext>
            </a:extLst>
          </p:cNvPr>
          <p:cNvSpPr>
            <a:spLocks noGrp="1"/>
          </p:cNvSpPr>
          <p:nvPr>
            <p:ph type="sldNum" sz="quarter" idx="5"/>
          </p:nvPr>
        </p:nvSpPr>
        <p:spPr/>
        <p:txBody>
          <a:bodyPr/>
          <a:lstStyle/>
          <a:p>
            <a:fld id="{17732C3C-A191-48C2-A7E8-9C96AF841A7A}" type="slidenum">
              <a:rPr lang="en-US" smtClean="0"/>
              <a:t>11</a:t>
            </a:fld>
            <a:endParaRPr lang="en-US" dirty="0"/>
          </a:p>
        </p:txBody>
      </p:sp>
    </p:spTree>
    <p:extLst>
      <p:ext uri="{BB962C8B-B14F-4D97-AF65-F5344CB8AC3E}">
        <p14:creationId xmlns:p14="http://schemas.microsoft.com/office/powerpoint/2010/main" val="1948282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3A36B-27E8-3E04-1845-F39211FB4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3705F-C701-9FBA-AD95-4CA9FD3458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BF12F-A366-AB13-9B0A-A64B4C9AD3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is Figure 3 from the study and provides another look at the top 7 categories over time displaying the overall downward price trend with more volatility for some categories. For example, Small Bud category is the magenta-colored line displaying a large drop after 2022, with some steadying there after. And at top the orange-colored line showing Solvent-Based Concentrates on a price increase into 2026.</a:t>
            </a:r>
          </a:p>
          <a:p>
            <a:endParaRPr lang="en-US" dirty="0"/>
          </a:p>
        </p:txBody>
      </p:sp>
      <p:sp>
        <p:nvSpPr>
          <p:cNvPr id="4" name="Slide Number Placeholder 3">
            <a:extLst>
              <a:ext uri="{FF2B5EF4-FFF2-40B4-BE49-F238E27FC236}">
                <a16:creationId xmlns:a16="http://schemas.microsoft.com/office/drawing/2014/main" id="{C71F18E0-D676-643A-225A-4EA77A7E4063}"/>
              </a:ext>
            </a:extLst>
          </p:cNvPr>
          <p:cNvSpPr>
            <a:spLocks noGrp="1"/>
          </p:cNvSpPr>
          <p:nvPr>
            <p:ph type="sldNum" sz="quarter" idx="5"/>
          </p:nvPr>
        </p:nvSpPr>
        <p:spPr/>
        <p:txBody>
          <a:bodyPr/>
          <a:lstStyle/>
          <a:p>
            <a:fld id="{17732C3C-A191-48C2-A7E8-9C96AF841A7A}" type="slidenum">
              <a:rPr lang="en-US" smtClean="0"/>
              <a:t>12</a:t>
            </a:fld>
            <a:endParaRPr lang="en-US" dirty="0"/>
          </a:p>
        </p:txBody>
      </p:sp>
    </p:spTree>
    <p:extLst>
      <p:ext uri="{BB962C8B-B14F-4D97-AF65-F5344CB8AC3E}">
        <p14:creationId xmlns:p14="http://schemas.microsoft.com/office/powerpoint/2010/main" val="1487068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ECAC7-5677-3B2D-F68C-B0736C1BF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1A71B-6B21-C404-F90D-7CA5CB1E8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9CF7F-5C01-1179-6279-57A69EFB17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we’ve reviewed the declining price trend, we need to review Quantity and Number of Transactions. Figure 4 from the study provides the Quantity Demanded Trend among the top 7 product categories. Demand growth varies widely across product categories, but we can see the overall quantity increase in product sold. While Infused Edibles, Solvent-Based Concentrates, Flower and Pre-Rolls maintained steady quantity demanded, Infused Pre-Rolls, Non-Solvent Based Concentrates and Small Bud dramatically increased. Additionally, the number of transactions observed also increased. </a:t>
            </a:r>
          </a:p>
        </p:txBody>
      </p:sp>
      <p:sp>
        <p:nvSpPr>
          <p:cNvPr id="4" name="Slide Number Placeholder 3">
            <a:extLst>
              <a:ext uri="{FF2B5EF4-FFF2-40B4-BE49-F238E27FC236}">
                <a16:creationId xmlns:a16="http://schemas.microsoft.com/office/drawing/2014/main" id="{2B2F6CD8-9B49-AB0B-BDF1-9D9252B0CBAC}"/>
              </a:ext>
            </a:extLst>
          </p:cNvPr>
          <p:cNvSpPr>
            <a:spLocks noGrp="1"/>
          </p:cNvSpPr>
          <p:nvPr>
            <p:ph type="sldNum" sz="quarter" idx="5"/>
          </p:nvPr>
        </p:nvSpPr>
        <p:spPr/>
        <p:txBody>
          <a:bodyPr/>
          <a:lstStyle/>
          <a:p>
            <a:fld id="{17732C3C-A191-48C2-A7E8-9C96AF841A7A}" type="slidenum">
              <a:rPr lang="en-US" smtClean="0"/>
              <a:t>13</a:t>
            </a:fld>
            <a:endParaRPr lang="en-US" dirty="0"/>
          </a:p>
        </p:txBody>
      </p:sp>
    </p:spTree>
    <p:extLst>
      <p:ext uri="{BB962C8B-B14F-4D97-AF65-F5344CB8AC3E}">
        <p14:creationId xmlns:p14="http://schemas.microsoft.com/office/powerpoint/2010/main" val="1590276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5AA2B-2608-0BCE-7A1B-B164ED778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2DE0E-4C4F-C0FA-364B-D77107653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797947-7D14-AF3F-A60E-07F78AE631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review of the supply side of the cannabis industry also shows increased production of cannabis over the years. These transactions represented consist of the transfers from Cultivation licensees out to another license and are not all necessarily straight to market, but the data does indicate supply. There are some issues with these transactions as some product does not make it all the way to market, but overall, the trend of cultivation transfers has increased, indicating sufficient supply. The outbound weight increased by 121.8% from 2019–2025 with upstream movement of product while retail prices fell. </a:t>
            </a:r>
          </a:p>
        </p:txBody>
      </p:sp>
      <p:sp>
        <p:nvSpPr>
          <p:cNvPr id="4" name="Slide Number Placeholder 3">
            <a:extLst>
              <a:ext uri="{FF2B5EF4-FFF2-40B4-BE49-F238E27FC236}">
                <a16:creationId xmlns:a16="http://schemas.microsoft.com/office/drawing/2014/main" id="{7138C9AB-0069-6D78-E608-8857FEC735B5}"/>
              </a:ext>
            </a:extLst>
          </p:cNvPr>
          <p:cNvSpPr>
            <a:spLocks noGrp="1"/>
          </p:cNvSpPr>
          <p:nvPr>
            <p:ph type="sldNum" sz="quarter" idx="5"/>
          </p:nvPr>
        </p:nvSpPr>
        <p:spPr/>
        <p:txBody>
          <a:bodyPr/>
          <a:lstStyle/>
          <a:p>
            <a:fld id="{17732C3C-A191-48C2-A7E8-9C96AF841A7A}" type="slidenum">
              <a:rPr lang="en-US" smtClean="0"/>
              <a:t>14</a:t>
            </a:fld>
            <a:endParaRPr lang="en-US" dirty="0"/>
          </a:p>
        </p:txBody>
      </p:sp>
    </p:spTree>
    <p:extLst>
      <p:ext uri="{BB962C8B-B14F-4D97-AF65-F5344CB8AC3E}">
        <p14:creationId xmlns:p14="http://schemas.microsoft.com/office/powerpoint/2010/main" val="1732804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C6BDF-2FE9-FFF0-93B4-5578F15DB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C2C3F-4546-173E-F9BF-EA7D40FA2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CF6B7-2819-B22D-6F91-377947BFD4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analyzing Price Elasticity and running rigorous tests, the study concluded the section for the scenario of eliminating Wholesale Excise Tax with an Increase to Retail Excise Tax. Using Fiscal Year 2025 revenues as the example, eliminating the Wholesale Excise Tax reduces the State Education Fund by $21 million, but an increase of Retail Cannabis Tax of 2-5% bringing the total Retail Cannabis Tax to 12-15%, would increase the state education fund by $11.8 to $30.9 million. </a:t>
            </a:r>
          </a:p>
        </p:txBody>
      </p:sp>
      <p:sp>
        <p:nvSpPr>
          <p:cNvPr id="4" name="Slide Number Placeholder 3">
            <a:extLst>
              <a:ext uri="{FF2B5EF4-FFF2-40B4-BE49-F238E27FC236}">
                <a16:creationId xmlns:a16="http://schemas.microsoft.com/office/drawing/2014/main" id="{FEDB1C55-EF04-690A-E284-3EA61884465E}"/>
              </a:ext>
            </a:extLst>
          </p:cNvPr>
          <p:cNvSpPr>
            <a:spLocks noGrp="1"/>
          </p:cNvSpPr>
          <p:nvPr>
            <p:ph type="sldNum" sz="quarter" idx="5"/>
          </p:nvPr>
        </p:nvSpPr>
        <p:spPr/>
        <p:txBody>
          <a:bodyPr/>
          <a:lstStyle/>
          <a:p>
            <a:fld id="{17732C3C-A191-48C2-A7E8-9C96AF841A7A}" type="slidenum">
              <a:rPr lang="en-US" smtClean="0"/>
              <a:t>15</a:t>
            </a:fld>
            <a:endParaRPr lang="en-US" dirty="0"/>
          </a:p>
        </p:txBody>
      </p:sp>
    </p:spTree>
    <p:extLst>
      <p:ext uri="{BB962C8B-B14F-4D97-AF65-F5344CB8AC3E}">
        <p14:creationId xmlns:p14="http://schemas.microsoft.com/office/powerpoint/2010/main" val="2104039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D0589-5CA5-6085-D842-3A2330266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9018A-FB74-EF02-2C91-440A799E88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A91785-BD30-F85E-873B-0C6C2889B0DE}"/>
              </a:ext>
            </a:extLst>
          </p:cNvPr>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subcommittee does not make a recommendation whether the Wholesale Cannabis Tax should be eliminated, rather if this is pursued by the Legislature, the rate at which Retail Excise Tax should be increased is to a rate between 12 and 15%. There is the added </a:t>
            </a:r>
            <a:r>
              <a:rPr lang="en-US" dirty="0"/>
              <a:t>issue of addressing the distributions to regulatory actions and to Local Governments. The study recommends that the $5M to Local Governments be evaluated since all active counties are enacting the 3% additional licensing fees, but also that the regulatory agency operate from the funds of the Retail Excise Tax as well. Medical Cannabis would not be impacted in the short run since the assumption is cultivators would not be dropping the price immediately and instead, maintaining the previously paid 15% tax as profit. And since Medical Cardholders do not pay Retail Excise Tax, the price would not change for Medical Cardholders. </a:t>
            </a:r>
          </a:p>
        </p:txBody>
      </p:sp>
      <p:sp>
        <p:nvSpPr>
          <p:cNvPr id="4" name="Slide Number Placeholder 3">
            <a:extLst>
              <a:ext uri="{FF2B5EF4-FFF2-40B4-BE49-F238E27FC236}">
                <a16:creationId xmlns:a16="http://schemas.microsoft.com/office/drawing/2014/main" id="{924C8658-784C-F14A-1339-A24388A92D68}"/>
              </a:ext>
            </a:extLst>
          </p:cNvPr>
          <p:cNvSpPr>
            <a:spLocks noGrp="1"/>
          </p:cNvSpPr>
          <p:nvPr>
            <p:ph type="sldNum" sz="quarter" idx="5"/>
          </p:nvPr>
        </p:nvSpPr>
        <p:spPr/>
        <p:txBody>
          <a:bodyPr/>
          <a:lstStyle/>
          <a:p>
            <a:fld id="{17732C3C-A191-48C2-A7E8-9C96AF841A7A}" type="slidenum">
              <a:rPr lang="en-US" smtClean="0"/>
              <a:t>16</a:t>
            </a:fld>
            <a:endParaRPr lang="en-US" dirty="0"/>
          </a:p>
        </p:txBody>
      </p:sp>
    </p:spTree>
    <p:extLst>
      <p:ext uri="{BB962C8B-B14F-4D97-AF65-F5344CB8AC3E}">
        <p14:creationId xmlns:p14="http://schemas.microsoft.com/office/powerpoint/2010/main" val="3789194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ABDF5-F382-04BB-C2D7-E598C32BF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2609F6-4294-0DF5-C3C0-05840A2B71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E9DCA2-6896-8EDC-A671-4CA021C004C0}"/>
              </a:ext>
            </a:extLst>
          </p:cNvPr>
          <p:cNvSpPr>
            <a:spLocks noGrp="1"/>
          </p:cNvSpPr>
          <p:nvPr>
            <p:ph type="body" idx="1"/>
          </p:nvPr>
        </p:nvSpPr>
        <p:spPr/>
        <p:txBody>
          <a:bodyPr/>
          <a:lstStyle/>
          <a:p>
            <a:r>
              <a:rPr lang="en-US" dirty="0"/>
              <a:t>Now we will shift gears to the study of implementation of an Excise Tax on Intoxicating Hemp.</a:t>
            </a:r>
          </a:p>
        </p:txBody>
      </p:sp>
      <p:sp>
        <p:nvSpPr>
          <p:cNvPr id="4" name="Slide Number Placeholder 3">
            <a:extLst>
              <a:ext uri="{FF2B5EF4-FFF2-40B4-BE49-F238E27FC236}">
                <a16:creationId xmlns:a16="http://schemas.microsoft.com/office/drawing/2014/main" id="{D64ABA40-C78A-2E0F-1CB6-41428D4AA984}"/>
              </a:ext>
            </a:extLst>
          </p:cNvPr>
          <p:cNvSpPr>
            <a:spLocks noGrp="1"/>
          </p:cNvSpPr>
          <p:nvPr>
            <p:ph type="sldNum" sz="quarter" idx="5"/>
          </p:nvPr>
        </p:nvSpPr>
        <p:spPr/>
        <p:txBody>
          <a:bodyPr/>
          <a:lstStyle/>
          <a:p>
            <a:fld id="{17732C3C-A191-48C2-A7E8-9C96AF841A7A}" type="slidenum">
              <a:rPr lang="en-US" smtClean="0"/>
              <a:t>17</a:t>
            </a:fld>
            <a:endParaRPr lang="en-US" dirty="0"/>
          </a:p>
        </p:txBody>
      </p:sp>
    </p:spTree>
    <p:extLst>
      <p:ext uri="{BB962C8B-B14F-4D97-AF65-F5344CB8AC3E}">
        <p14:creationId xmlns:p14="http://schemas.microsoft.com/office/powerpoint/2010/main" val="1516990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1876F-3CC9-1F84-1ED7-380C134C7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7BCB6-2BE8-AD8D-B932-CE9BA59367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E3C0D-4AC4-E254-3993-CF6C66A70A1C}"/>
              </a:ext>
            </a:extLst>
          </p:cNvPr>
          <p:cNvSpPr>
            <a:spLocks noGrp="1"/>
          </p:cNvSpPr>
          <p:nvPr>
            <p:ph type="body" idx="1"/>
          </p:nvPr>
        </p:nvSpPr>
        <p:spPr/>
        <p:txBody>
          <a:bodyPr/>
          <a:lstStyle/>
          <a:p>
            <a:r>
              <a:rPr lang="en-US" dirty="0"/>
              <a:t>Since the prior presentation went into the details happening at the Federal Level as to why this market exists, I will skip that portion. However, I will speak more to the available data that we were able to use for the study. At the outset, there were many states with data available, like Florida, Texas, etc. But these markets did not have a licensed Cannabis market established in the state, meaning consumers could only purchase hemp. Meanwhile, Nevada has established a robust regulated cannabis industry for nearly a decade. The only state with a somewhat similar tax structure and a somewhat similar market is Minnesota. </a:t>
            </a:r>
          </a:p>
        </p:txBody>
      </p:sp>
      <p:sp>
        <p:nvSpPr>
          <p:cNvPr id="4" name="Slide Number Placeholder 3">
            <a:extLst>
              <a:ext uri="{FF2B5EF4-FFF2-40B4-BE49-F238E27FC236}">
                <a16:creationId xmlns:a16="http://schemas.microsoft.com/office/drawing/2014/main" id="{4AAD7422-3A29-2B22-69C0-86ED447752F5}"/>
              </a:ext>
            </a:extLst>
          </p:cNvPr>
          <p:cNvSpPr>
            <a:spLocks noGrp="1"/>
          </p:cNvSpPr>
          <p:nvPr>
            <p:ph type="sldNum" sz="quarter" idx="5"/>
          </p:nvPr>
        </p:nvSpPr>
        <p:spPr/>
        <p:txBody>
          <a:bodyPr/>
          <a:lstStyle/>
          <a:p>
            <a:fld id="{17732C3C-A191-48C2-A7E8-9C96AF841A7A}" type="slidenum">
              <a:rPr lang="en-US" smtClean="0"/>
              <a:t>18</a:t>
            </a:fld>
            <a:endParaRPr lang="en-US" dirty="0"/>
          </a:p>
        </p:txBody>
      </p:sp>
    </p:spTree>
    <p:extLst>
      <p:ext uri="{BB962C8B-B14F-4D97-AF65-F5344CB8AC3E}">
        <p14:creationId xmlns:p14="http://schemas.microsoft.com/office/powerpoint/2010/main" val="3196436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0DAE-3429-9C23-3840-564B6449F7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70CB5-25C7-FCCD-F086-23EC782063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46A874-C4C0-7E1E-B5F1-3689BA329C4C}"/>
              </a:ext>
            </a:extLst>
          </p:cNvPr>
          <p:cNvSpPr>
            <a:spLocks noGrp="1"/>
          </p:cNvSpPr>
          <p:nvPr>
            <p:ph type="body" idx="1"/>
          </p:nvPr>
        </p:nvSpPr>
        <p:spPr/>
        <p:txBody>
          <a:bodyPr/>
          <a:lstStyle/>
          <a:p>
            <a:r>
              <a:rPr lang="en-US" dirty="0"/>
              <a:t>The Minnesota comparison to Nevada holds up relatively well in that an Excise Tax was established at 10% in 2023, but has increased to 15% in 2025. There is also a similar established state sales tax at 6.875% to Nevada’s 6.85%. However, Minnesota’s population is 77% larger than Nevada’s so that was factored into the estimation of tax revenue. </a:t>
            </a:r>
          </a:p>
        </p:txBody>
      </p:sp>
      <p:sp>
        <p:nvSpPr>
          <p:cNvPr id="4" name="Slide Number Placeholder 3">
            <a:extLst>
              <a:ext uri="{FF2B5EF4-FFF2-40B4-BE49-F238E27FC236}">
                <a16:creationId xmlns:a16="http://schemas.microsoft.com/office/drawing/2014/main" id="{AEC9985B-93BF-BA9D-F973-A25E6FE61B0A}"/>
              </a:ext>
            </a:extLst>
          </p:cNvPr>
          <p:cNvSpPr>
            <a:spLocks noGrp="1"/>
          </p:cNvSpPr>
          <p:nvPr>
            <p:ph type="sldNum" sz="quarter" idx="5"/>
          </p:nvPr>
        </p:nvSpPr>
        <p:spPr/>
        <p:txBody>
          <a:bodyPr/>
          <a:lstStyle/>
          <a:p>
            <a:fld id="{17732C3C-A191-48C2-A7E8-9C96AF841A7A}" type="slidenum">
              <a:rPr lang="en-US" smtClean="0"/>
              <a:t>19</a:t>
            </a:fld>
            <a:endParaRPr lang="en-US" dirty="0"/>
          </a:p>
        </p:txBody>
      </p:sp>
    </p:spTree>
    <p:extLst>
      <p:ext uri="{BB962C8B-B14F-4D97-AF65-F5344CB8AC3E}">
        <p14:creationId xmlns:p14="http://schemas.microsoft.com/office/powerpoint/2010/main" val="3498503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28B1F-5B33-E253-1957-FCDD77D464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9FD83F-279D-3304-B6C2-54EB194AB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13F24-EFD3-84DD-3B1A-1CFF96E51280}"/>
              </a:ext>
            </a:extLst>
          </p:cNvPr>
          <p:cNvSpPr>
            <a:spLocks noGrp="1"/>
          </p:cNvSpPr>
          <p:nvPr>
            <p:ph type="body" idx="1"/>
          </p:nvPr>
        </p:nvSpPr>
        <p:spPr/>
        <p:txBody>
          <a:bodyPr/>
          <a:lstStyle/>
          <a:p>
            <a:r>
              <a:rPr lang="en-US" dirty="0"/>
              <a:t>The revenue estimated from the Minnesota data provided a market in Nevada of roughly $42.7M a year. At the 10% Retail Excise Tax rate would add $4.3M to Nevada’s revenues, or between $5.16M to $6.45M at the 12% to 15% rate discussed earlier in the study. Should this tax be enacted with the Wholesale Tax still remaining, the wholesale tax would also need to be addressed by the Intoxicating Hemp industry. This body overall recommends that the Intoxicating Hemp industry be regulated similar to the licensed Cannabis Industry since the existence of the market is born out of the Federal Loophole and demand for the intoxicating hemp would be satisfied with the licensed cannabis market otherwise. </a:t>
            </a:r>
          </a:p>
        </p:txBody>
      </p:sp>
      <p:sp>
        <p:nvSpPr>
          <p:cNvPr id="4" name="Slide Number Placeholder 3">
            <a:extLst>
              <a:ext uri="{FF2B5EF4-FFF2-40B4-BE49-F238E27FC236}">
                <a16:creationId xmlns:a16="http://schemas.microsoft.com/office/drawing/2014/main" id="{1E6556DA-CA39-72C7-E95A-BEEAC6B6764C}"/>
              </a:ext>
            </a:extLst>
          </p:cNvPr>
          <p:cNvSpPr>
            <a:spLocks noGrp="1"/>
          </p:cNvSpPr>
          <p:nvPr>
            <p:ph type="sldNum" sz="quarter" idx="5"/>
          </p:nvPr>
        </p:nvSpPr>
        <p:spPr/>
        <p:txBody>
          <a:bodyPr/>
          <a:lstStyle/>
          <a:p>
            <a:fld id="{17732C3C-A191-48C2-A7E8-9C96AF841A7A}" type="slidenum">
              <a:rPr lang="en-US" smtClean="0"/>
              <a:t>20</a:t>
            </a:fld>
            <a:endParaRPr lang="en-US" dirty="0"/>
          </a:p>
        </p:txBody>
      </p:sp>
    </p:spTree>
    <p:extLst>
      <p:ext uri="{BB962C8B-B14F-4D97-AF65-F5344CB8AC3E}">
        <p14:creationId xmlns:p14="http://schemas.microsoft.com/office/powerpoint/2010/main" val="192881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bring this presentation to a close, I’d like to restate the subcommittee’s recommendations: First, should the legislature pursue the elimination of Wholesale tax and Increase the Retail Excise Tax, the rate should be set between 12% and 15% with distributions addressed similar to Wholesale tax. And Second, If an Intoxicating Hemp Excise Tax is pursued, the tax and regulatory rates should be in parity with the Cannabis industry. </a:t>
            </a:r>
          </a:p>
        </p:txBody>
      </p:sp>
      <p:sp>
        <p:nvSpPr>
          <p:cNvPr id="4" name="Slide Number Placeholder 3"/>
          <p:cNvSpPr>
            <a:spLocks noGrp="1"/>
          </p:cNvSpPr>
          <p:nvPr>
            <p:ph type="sldNum" sz="quarter" idx="5"/>
          </p:nvPr>
        </p:nvSpPr>
        <p:spPr/>
        <p:txBody>
          <a:bodyPr/>
          <a:lstStyle/>
          <a:p>
            <a:fld id="{17732C3C-A191-48C2-A7E8-9C96AF841A7A}" type="slidenum">
              <a:rPr lang="en-US" smtClean="0"/>
              <a:t>21</a:t>
            </a:fld>
            <a:endParaRPr lang="en-US" dirty="0"/>
          </a:p>
        </p:txBody>
      </p:sp>
    </p:spTree>
    <p:extLst>
      <p:ext uri="{BB962C8B-B14F-4D97-AF65-F5344CB8AC3E}">
        <p14:creationId xmlns:p14="http://schemas.microsoft.com/office/powerpoint/2010/main" val="744771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that I conclude the presentation and am available for any questions. Thank you.</a:t>
            </a:r>
          </a:p>
        </p:txBody>
      </p:sp>
      <p:sp>
        <p:nvSpPr>
          <p:cNvPr id="4" name="Slide Number Placeholder 3"/>
          <p:cNvSpPr>
            <a:spLocks noGrp="1"/>
          </p:cNvSpPr>
          <p:nvPr>
            <p:ph type="sldNum" sz="quarter" idx="5"/>
          </p:nvPr>
        </p:nvSpPr>
        <p:spPr/>
        <p:txBody>
          <a:bodyPr/>
          <a:lstStyle/>
          <a:p>
            <a:fld id="{17732C3C-A191-48C2-A7E8-9C96AF841A7A}" type="slidenum">
              <a:rPr lang="en-US" smtClean="0"/>
              <a:t>22</a:t>
            </a:fld>
            <a:endParaRPr lang="en-US" dirty="0"/>
          </a:p>
        </p:txBody>
      </p:sp>
    </p:spTree>
    <p:extLst>
      <p:ext uri="{BB962C8B-B14F-4D97-AF65-F5344CB8AC3E}">
        <p14:creationId xmlns:p14="http://schemas.microsoft.com/office/powerpoint/2010/main" val="3823118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lumMod val="50000"/>
          </a:schemeClr>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BECDFC6B-0742-962E-44A1-19C9C173BB2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0848" y="425303"/>
            <a:ext cx="11305217" cy="6007394"/>
          </a:xfrm>
          <a:prstGeom prst="rect">
            <a:avLst/>
          </a:prstGeom>
          <a:effectLst/>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10001" y="633046"/>
            <a:ext cx="10571998" cy="3366198"/>
          </a:xfrm>
          <a:ln>
            <a:noFill/>
          </a:ln>
          <a:effectLst/>
        </p:spPr>
        <p:txBody>
          <a:bodyPr/>
          <a:lstStyle>
            <a:lvl1pPr algn="ctr">
              <a:defRPr sz="7200" b="1" spc="-300" baseline="0">
                <a:ln>
                  <a:noFill/>
                </a:ln>
                <a:solidFill>
                  <a:schemeClr val="accent4">
                    <a:lumMod val="60000"/>
                    <a:lumOff val="40000"/>
                  </a:schemeClr>
                </a:solidFill>
                <a:effectLst/>
              </a:defRPr>
            </a:lvl1pPr>
          </a:lstStyle>
          <a:p>
            <a:r>
              <a:rPr lang="en-US" dirty="0"/>
              <a:t>Click to add title</a:t>
            </a:r>
          </a:p>
        </p:txBody>
      </p:sp>
    </p:spTree>
    <p:extLst>
      <p:ext uri="{BB962C8B-B14F-4D97-AF65-F5344CB8AC3E}">
        <p14:creationId xmlns:p14="http://schemas.microsoft.com/office/powerpoint/2010/main" val="3236985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ADBC817-DA57-A518-5544-0D3B819C7062}"/>
              </a:ext>
              <a:ext uri="{C183D7F6-B498-43B3-948B-1728B52AA6E4}">
                <adec:decorative xmlns:adec="http://schemas.microsoft.com/office/drawing/2017/decorative" val="1"/>
              </a:ext>
            </a:extLst>
          </p:cNvPr>
          <p:cNvSpPr/>
          <p:nvPr userDrawn="1"/>
        </p:nvSpPr>
        <p:spPr>
          <a:xfrm>
            <a:off x="435935" y="414670"/>
            <a:ext cx="11320130" cy="6018027"/>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0" name="Graphic 9">
            <a:extLst>
              <a:ext uri="{FF2B5EF4-FFF2-40B4-BE49-F238E27FC236}">
                <a16:creationId xmlns:a16="http://schemas.microsoft.com/office/drawing/2014/main" id="{4873FFF3-C7B6-C678-1B03-17FBD0D5ACE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46174" y="425303"/>
            <a:ext cx="5379242" cy="5983435"/>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944217" y="924167"/>
            <a:ext cx="4383156" cy="5009322"/>
          </a:xfrm>
          <a:solidFill>
            <a:schemeClr val="accent1">
              <a:lumMod val="50000"/>
            </a:schemeClr>
          </a:solidFill>
          <a:effectLst>
            <a:outerShdw blurRad="254000" dist="50800" dir="2700000" algn="ctr" rotWithShape="0">
              <a:prstClr val="black">
                <a:alpha val="25000"/>
              </a:prstClr>
            </a:outerShdw>
          </a:effectLst>
        </p:spPr>
        <p:txBody>
          <a:bodyPr anchor="ctr"/>
          <a:lstStyle>
            <a:lvl1pPr algn="ctr">
              <a:defRPr sz="3600" spc="0" baseline="0">
                <a:solidFill>
                  <a:schemeClr val="tx1"/>
                </a:solidFill>
                <a:effectLst/>
              </a:defRPr>
            </a:lvl1pPr>
          </a:lstStyle>
          <a:p>
            <a:r>
              <a:rPr lang="en-US" dirty="0"/>
              <a:t>Click to add title</a:t>
            </a:r>
          </a:p>
        </p:txBody>
      </p:sp>
      <p:sp>
        <p:nvSpPr>
          <p:cNvPr id="7" name="Text Placeholder 6">
            <a:extLst>
              <a:ext uri="{FF2B5EF4-FFF2-40B4-BE49-F238E27FC236}">
                <a16:creationId xmlns:a16="http://schemas.microsoft.com/office/drawing/2014/main" id="{5D0FE23B-34E3-BAAF-E01D-BE221B4A94EF}"/>
              </a:ext>
            </a:extLst>
          </p:cNvPr>
          <p:cNvSpPr>
            <a:spLocks noGrp="1"/>
          </p:cNvSpPr>
          <p:nvPr>
            <p:ph type="body" sz="quarter" idx="14" hasCustomPrompt="1"/>
          </p:nvPr>
        </p:nvSpPr>
        <p:spPr>
          <a:xfrm>
            <a:off x="6400800" y="924512"/>
            <a:ext cx="4750904" cy="5008977"/>
          </a:xfrm>
        </p:spPr>
        <p:txBody>
          <a:bodyPr/>
          <a:lstStyle>
            <a:lvl1pPr marL="0" indent="0">
              <a:buNone/>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79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05E210-05B5-5EA1-C778-30BB3A4942D5}"/>
              </a:ext>
              <a:ext uri="{C183D7F6-B498-43B3-948B-1728B52AA6E4}">
                <adec:decorative xmlns:adec="http://schemas.microsoft.com/office/drawing/2017/decorative" val="1"/>
              </a:ext>
            </a:extLst>
          </p:cNvPr>
          <p:cNvSpPr/>
          <p:nvPr userDrawn="1"/>
        </p:nvSpPr>
        <p:spPr>
          <a:xfrm>
            <a:off x="435935" y="419987"/>
            <a:ext cx="11320130" cy="6018027"/>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28792193-1165-3487-6FB9-133CB518CE35}"/>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3090924" y="-2235006"/>
            <a:ext cx="6010147" cy="11320132"/>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10001" y="1741064"/>
            <a:ext cx="10571998" cy="1928264"/>
          </a:xfrm>
          <a:ln>
            <a:noFill/>
          </a:ln>
          <a:effectLst/>
        </p:spPr>
        <p:txBody>
          <a:bodyPr/>
          <a:lstStyle>
            <a:lvl1pPr algn="ctr">
              <a:defRPr sz="3600" spc="0" baseline="0">
                <a:ln>
                  <a:noFill/>
                </a:ln>
                <a:solidFill>
                  <a:schemeClr val="accent4">
                    <a:lumMod val="60000"/>
                    <a:lumOff val="40000"/>
                  </a:schemeClr>
                </a:solidFill>
                <a:effectLst/>
              </a:defRPr>
            </a:lvl1pPr>
          </a:lstStyle>
          <a:p>
            <a:r>
              <a:rPr lang="en-US" dirty="0"/>
              <a:t>Click to add title</a:t>
            </a:r>
          </a:p>
        </p:txBody>
      </p:sp>
      <p:sp>
        <p:nvSpPr>
          <p:cNvPr id="3" name="Subtitle 2"/>
          <p:cNvSpPr>
            <a:spLocks noGrp="1"/>
          </p:cNvSpPr>
          <p:nvPr>
            <p:ph type="subTitle" idx="1" hasCustomPrompt="1"/>
          </p:nvPr>
        </p:nvSpPr>
        <p:spPr>
          <a:xfrm>
            <a:off x="810000" y="3694102"/>
            <a:ext cx="10572000" cy="896468"/>
          </a:xfrm>
          <a:effectLst/>
        </p:spPr>
        <p:txBody>
          <a:bodyPr anchor="ctr">
            <a:normAutofit/>
          </a:bodyPr>
          <a:lstStyle>
            <a:lvl1pPr marL="0" indent="0" algn="ctr">
              <a:buNone/>
              <a:defRPr sz="18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Tree>
    <p:extLst>
      <p:ext uri="{BB962C8B-B14F-4D97-AF65-F5344CB8AC3E}">
        <p14:creationId xmlns:p14="http://schemas.microsoft.com/office/powerpoint/2010/main" val="348000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mmary 1">
    <p:bg>
      <p:bgPr>
        <a:solidFill>
          <a:schemeClr val="accent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8905615-9FD2-EBB3-89AB-555B373EBBEB}"/>
              </a:ext>
              <a:ext uri="{C183D7F6-B498-43B3-948B-1728B52AA6E4}">
                <adec:decorative xmlns:adec="http://schemas.microsoft.com/office/drawing/2017/decorative" val="1"/>
              </a:ext>
            </a:extLst>
          </p:cNvPr>
          <p:cNvSpPr/>
          <p:nvPr userDrawn="1"/>
        </p:nvSpPr>
        <p:spPr>
          <a:xfrm>
            <a:off x="4623955" y="414670"/>
            <a:ext cx="7132110" cy="6018027"/>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E2B638DB-3E00-7F4B-D4B7-9D7F0905639D}"/>
              </a:ext>
              <a:ext uri="{C183D7F6-B498-43B3-948B-1728B52AA6E4}">
                <adec:decorative xmlns:adec="http://schemas.microsoft.com/office/drawing/2017/decorative" val="1"/>
              </a:ext>
            </a:extLst>
          </p:cNvPr>
          <p:cNvSpPr/>
          <p:nvPr userDrawn="1"/>
        </p:nvSpPr>
        <p:spPr>
          <a:xfrm>
            <a:off x="440459" y="420624"/>
            <a:ext cx="4183496" cy="6016752"/>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10EED07-CDD5-9244-28FA-5195E67951C1}"/>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10800000">
            <a:off x="435934" y="422551"/>
            <a:ext cx="4183495" cy="6010146"/>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50717" y="924339"/>
            <a:ext cx="3990110" cy="5009322"/>
          </a:xfrm>
          <a:noFill/>
          <a:effectLst/>
        </p:spPr>
        <p:txBody>
          <a:bodyPr anchor="ctr"/>
          <a:lstStyle>
            <a:lvl1pPr algn="ctr">
              <a:defRPr sz="3600" spc="0" baseline="0">
                <a:solidFill>
                  <a:schemeClr val="tx1"/>
                </a:solidFill>
                <a:effectLst/>
              </a:defRPr>
            </a:lvl1pPr>
          </a:lstStyle>
          <a:p>
            <a:r>
              <a:rPr lang="en-US" dirty="0"/>
              <a:t>Click to add title</a:t>
            </a:r>
          </a:p>
        </p:txBody>
      </p:sp>
      <p:sp>
        <p:nvSpPr>
          <p:cNvPr id="3" name="Content Placeholder 9">
            <a:extLst>
              <a:ext uri="{FF2B5EF4-FFF2-40B4-BE49-F238E27FC236}">
                <a16:creationId xmlns:a16="http://schemas.microsoft.com/office/drawing/2014/main" id="{B5AB4E8D-8B32-8B00-8152-856C592BAB39}"/>
              </a:ext>
            </a:extLst>
          </p:cNvPr>
          <p:cNvSpPr>
            <a:spLocks noGrp="1"/>
          </p:cNvSpPr>
          <p:nvPr>
            <p:ph sz="quarter" idx="10" hasCustomPrompt="1"/>
          </p:nvPr>
        </p:nvSpPr>
        <p:spPr>
          <a:xfrm>
            <a:off x="5346793" y="924340"/>
            <a:ext cx="5684373" cy="5009322"/>
          </a:xfrm>
          <a:effectLst/>
        </p:spPr>
        <p:txBody>
          <a:bodyPr lIns="0" rIns="0" anchor="ctr"/>
          <a:lstStyle>
            <a:lvl1pPr marL="0" indent="0">
              <a:lnSpc>
                <a:spcPct val="150000"/>
              </a:lnSpc>
              <a:spcBef>
                <a:spcPts val="0"/>
              </a:spcBef>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1pPr>
            <a:lvl2pPr marL="4572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2pPr>
            <a:lvl3pPr marL="9144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3pPr>
            <a:lvl4pPr marL="13716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4pPr>
            <a:lvl5pPr marL="18288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7692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3">
    <p:bg>
      <p:bgPr>
        <a:solidFill>
          <a:schemeClr val="accent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F4A700F-42CA-D7A9-D709-C0017521B294}"/>
              </a:ext>
              <a:ext uri="{C183D7F6-B498-43B3-948B-1728B52AA6E4}">
                <adec:decorative xmlns:adec="http://schemas.microsoft.com/office/drawing/2017/decorative" val="1"/>
              </a:ext>
            </a:extLst>
          </p:cNvPr>
          <p:cNvSpPr/>
          <p:nvPr userDrawn="1"/>
        </p:nvSpPr>
        <p:spPr>
          <a:xfrm>
            <a:off x="435935" y="414670"/>
            <a:ext cx="11320130" cy="6018027"/>
          </a:xfrm>
          <a:prstGeom prst="rect">
            <a:avLst/>
          </a:prstGeom>
          <a:solidFill>
            <a:srgbClr val="F9E0B9"/>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8" name="Graphic 7">
            <a:extLst>
              <a:ext uri="{FF2B5EF4-FFF2-40B4-BE49-F238E27FC236}">
                <a16:creationId xmlns:a16="http://schemas.microsoft.com/office/drawing/2014/main" id="{961DA139-D8FD-A752-758D-4F836DFB2524}"/>
              </a:ext>
              <a:ext uri="{C183D7F6-B498-43B3-948B-1728B52AA6E4}">
                <adec:decorative xmlns:adec="http://schemas.microsoft.com/office/drawing/2017/decorative" val="1"/>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353" t="-388" r="-1" b="-254"/>
          <a:stretch/>
        </p:blipFill>
        <p:spPr>
          <a:xfrm rot="16200000" flipH="1">
            <a:off x="210940" y="1589892"/>
            <a:ext cx="5245922" cy="3667583"/>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485516" y="1433219"/>
            <a:ext cx="5695102" cy="2092049"/>
          </a:xfrm>
          <a:noFill/>
          <a:effectLst/>
        </p:spPr>
        <p:txBody>
          <a:bodyPr anchor="b"/>
          <a:lstStyle>
            <a:lvl1pPr algn="ctr">
              <a:defRPr sz="3600" spc="0" baseline="0">
                <a:solidFill>
                  <a:schemeClr val="accent1">
                    <a:lumMod val="50000"/>
                  </a:schemeClr>
                </a:solidFill>
                <a:effectLst/>
              </a:defRPr>
            </a:lvl1pPr>
          </a:lstStyle>
          <a:p>
            <a:r>
              <a:rPr lang="en-US" dirty="0"/>
              <a:t>Click to add title</a:t>
            </a:r>
          </a:p>
        </p:txBody>
      </p:sp>
      <p:sp>
        <p:nvSpPr>
          <p:cNvPr id="7" name="Picture Placeholder 6">
            <a:extLst>
              <a:ext uri="{FF2B5EF4-FFF2-40B4-BE49-F238E27FC236}">
                <a16:creationId xmlns:a16="http://schemas.microsoft.com/office/drawing/2014/main" id="{C96F37D4-7152-EA75-8D7D-D8F7D6DD9C4C}"/>
              </a:ext>
            </a:extLst>
          </p:cNvPr>
          <p:cNvSpPr>
            <a:spLocks noGrp="1"/>
          </p:cNvSpPr>
          <p:nvPr>
            <p:ph type="pic" sz="quarter" idx="11"/>
          </p:nvPr>
        </p:nvSpPr>
        <p:spPr>
          <a:xfrm>
            <a:off x="1350099" y="1974707"/>
            <a:ext cx="2907792" cy="2907792"/>
          </a:xfrm>
          <a:solidFill>
            <a:srgbClr val="F9E0B9"/>
          </a:solidFill>
          <a:effectLst/>
        </p:spPr>
        <p:txBody>
          <a:bodyPr anchor="t"/>
          <a:lstStyle>
            <a:lvl1pPr marL="0" indent="0" algn="ctr">
              <a:buNone/>
              <a:defRPr>
                <a:solidFill>
                  <a:schemeClr val="accent1">
                    <a:lumMod val="50000"/>
                  </a:schemeClr>
                </a:solidFill>
              </a:defRPr>
            </a:lvl1pPr>
          </a:lstStyle>
          <a:p>
            <a:r>
              <a:rPr lang="en-US" dirty="0"/>
              <a:t>Click icon to add picture</a:t>
            </a:r>
          </a:p>
        </p:txBody>
      </p:sp>
      <p:sp>
        <p:nvSpPr>
          <p:cNvPr id="3" name="Content Placeholder 9">
            <a:extLst>
              <a:ext uri="{FF2B5EF4-FFF2-40B4-BE49-F238E27FC236}">
                <a16:creationId xmlns:a16="http://schemas.microsoft.com/office/drawing/2014/main" id="{AFBE5B12-0D10-DA99-093A-2C4FB738B21C}"/>
              </a:ext>
            </a:extLst>
          </p:cNvPr>
          <p:cNvSpPr>
            <a:spLocks noGrp="1"/>
          </p:cNvSpPr>
          <p:nvPr>
            <p:ph sz="quarter" idx="10" hasCustomPrompt="1"/>
          </p:nvPr>
        </p:nvSpPr>
        <p:spPr>
          <a:xfrm>
            <a:off x="5496789" y="3525268"/>
            <a:ext cx="5683829" cy="2595429"/>
          </a:xfrm>
          <a:effectLst/>
        </p:spPr>
        <p:txBody>
          <a:bodyPr anchor="t"/>
          <a:lstStyle>
            <a:lvl1pPr marL="0" indent="0" algn="ctr">
              <a:lnSpc>
                <a:spcPct val="150000"/>
              </a:lnSpc>
              <a:spcBef>
                <a:spcPts val="0"/>
              </a:spcBef>
              <a:buNone/>
              <a:defRPr b="1">
                <a:solidFill>
                  <a:schemeClr val="accent1">
                    <a:lumMod val="50000"/>
                  </a:schemeClr>
                </a:solidFill>
              </a:defRPr>
            </a:lvl1pPr>
            <a:lvl2pPr algn="ctr">
              <a:buClr>
                <a:schemeClr val="accent1">
                  <a:lumMod val="50000"/>
                </a:schemeClr>
              </a:buClr>
              <a:defRPr>
                <a:solidFill>
                  <a:schemeClr val="accent1">
                    <a:lumMod val="50000"/>
                  </a:schemeClr>
                </a:solidFill>
              </a:defRPr>
            </a:lvl2pPr>
            <a:lvl3pPr algn="ctr">
              <a:buClr>
                <a:schemeClr val="accent1">
                  <a:lumMod val="50000"/>
                </a:schemeClr>
              </a:buClr>
              <a:defRPr>
                <a:solidFill>
                  <a:schemeClr val="accent1">
                    <a:lumMod val="50000"/>
                  </a:schemeClr>
                </a:solidFill>
              </a:defRPr>
            </a:lvl3pPr>
            <a:lvl4pPr algn="ctr">
              <a:buClr>
                <a:schemeClr val="accent1">
                  <a:lumMod val="50000"/>
                </a:schemeClr>
              </a:buClr>
              <a:defRPr>
                <a:solidFill>
                  <a:schemeClr val="accent1">
                    <a:lumMod val="50000"/>
                  </a:schemeClr>
                </a:solidFill>
              </a:defRPr>
            </a:lvl4pPr>
            <a:lvl5pPr algn="ctr">
              <a:buClr>
                <a:schemeClr val="accent1">
                  <a:lumMod val="50000"/>
                </a:schemeClr>
              </a:buClr>
              <a:defRPr>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79950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1D7C89-8451-1944-C2B3-53AADAC99A01}"/>
              </a:ext>
              <a:ext uri="{C183D7F6-B498-43B3-948B-1728B52AA6E4}">
                <adec:decorative xmlns:adec="http://schemas.microsoft.com/office/drawing/2017/decorative" val="1"/>
              </a:ext>
            </a:extLst>
          </p:cNvPr>
          <p:cNvSpPr/>
          <p:nvPr userDrawn="1"/>
        </p:nvSpPr>
        <p:spPr>
          <a:xfrm>
            <a:off x="411678" y="422551"/>
            <a:ext cx="4223822" cy="6010146"/>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ectangle 2">
            <a:extLst>
              <a:ext uri="{FF2B5EF4-FFF2-40B4-BE49-F238E27FC236}">
                <a16:creationId xmlns:a16="http://schemas.microsoft.com/office/drawing/2014/main" id="{D26B15EB-5194-C74B-F881-D3DCBE854272}"/>
              </a:ext>
              <a:ext uri="{C183D7F6-B498-43B3-948B-1728B52AA6E4}">
                <adec:decorative xmlns:adec="http://schemas.microsoft.com/office/drawing/2017/decorative" val="1"/>
              </a:ext>
            </a:extLst>
          </p:cNvPr>
          <p:cNvSpPr/>
          <p:nvPr userDrawn="1"/>
        </p:nvSpPr>
        <p:spPr>
          <a:xfrm>
            <a:off x="4635499" y="422551"/>
            <a:ext cx="7144823"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29935" y="633845"/>
            <a:ext cx="3990110" cy="2192482"/>
          </a:xfrm>
          <a:noFill/>
          <a:effectLst/>
        </p:spPr>
        <p:txBody>
          <a:bodyPr anchor="ctr"/>
          <a:lstStyle>
            <a:lvl1pPr algn="ctr">
              <a:defRPr sz="3600" spc="0" baseline="0">
                <a:solidFill>
                  <a:schemeClr val="accent1">
                    <a:lumMod val="50000"/>
                  </a:schemeClr>
                </a:solidFill>
                <a:effectLst/>
              </a:defRPr>
            </a:lvl1pPr>
          </a:lstStyle>
          <a:p>
            <a:r>
              <a:rPr lang="en-US" dirty="0"/>
              <a:t>Click to add title</a:t>
            </a:r>
          </a:p>
        </p:txBody>
      </p:sp>
      <p:sp>
        <p:nvSpPr>
          <p:cNvPr id="7" name="Content Placeholder 6">
            <a:extLst>
              <a:ext uri="{FF2B5EF4-FFF2-40B4-BE49-F238E27FC236}">
                <a16:creationId xmlns:a16="http://schemas.microsoft.com/office/drawing/2014/main" id="{B15614EF-4CFA-2D69-0F78-9D7409E2337E}"/>
              </a:ext>
            </a:extLst>
          </p:cNvPr>
          <p:cNvSpPr>
            <a:spLocks noGrp="1"/>
          </p:cNvSpPr>
          <p:nvPr>
            <p:ph sz="quarter" idx="11" hasCustomPrompt="1"/>
          </p:nvPr>
        </p:nvSpPr>
        <p:spPr>
          <a:xfrm>
            <a:off x="747423" y="3174531"/>
            <a:ext cx="3772622" cy="3122360"/>
          </a:xfrm>
          <a:effectLst/>
        </p:spPr>
        <p:txBody>
          <a:bodyPr rIns="274320" anchor="t"/>
          <a:lstStyle>
            <a:lvl1pPr marL="283464" indent="-283464">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1pPr>
            <a:lvl2pPr marL="742950" indent="-28575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2pPr>
            <a:lvl3pPr marL="1143000" indent="-2286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3pPr>
            <a:lvl4pPr marL="1600200" indent="-2286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4pPr>
            <a:lvl5pPr marL="2057400" indent="-22860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77D6637B-A7C5-34FF-5B51-32392DAEABB2}"/>
              </a:ext>
            </a:extLst>
          </p:cNvPr>
          <p:cNvSpPr>
            <a:spLocks noGrp="1"/>
          </p:cNvSpPr>
          <p:nvPr>
            <p:ph sz="quarter" idx="10" hasCustomPrompt="1"/>
          </p:nvPr>
        </p:nvSpPr>
        <p:spPr>
          <a:xfrm>
            <a:off x="5237732" y="946205"/>
            <a:ext cx="5971020" cy="5161655"/>
          </a:xfrm>
        </p:spPr>
        <p:txBody>
          <a:body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1640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2">
    <p:bg>
      <p:bgPr>
        <a:solidFill>
          <a:schemeClr val="accent1">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3E625C-F0A4-564D-CEE2-6B3595CEB038}"/>
              </a:ext>
              <a:ext uri="{C183D7F6-B498-43B3-948B-1728B52AA6E4}">
                <adec:decorative xmlns:adec="http://schemas.microsoft.com/office/drawing/2017/decorative" val="1"/>
              </a:ext>
            </a:extLst>
          </p:cNvPr>
          <p:cNvSpPr/>
          <p:nvPr userDrawn="1"/>
        </p:nvSpPr>
        <p:spPr>
          <a:xfrm>
            <a:off x="5961889" y="0"/>
            <a:ext cx="6230111" cy="6858000"/>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5997EA3E-49E5-518D-63DB-0BD43D3ACFCD}"/>
              </a:ext>
            </a:extLst>
          </p:cNvPr>
          <p:cNvSpPr>
            <a:spLocks noGrp="1"/>
          </p:cNvSpPr>
          <p:nvPr>
            <p:ph type="title"/>
          </p:nvPr>
        </p:nvSpPr>
        <p:spPr>
          <a:xfrm>
            <a:off x="6577445" y="157637"/>
            <a:ext cx="4851694" cy="2190705"/>
          </a:xfrm>
          <a:noFill/>
          <a:effectLst/>
        </p:spPr>
        <p:txBody>
          <a:bodyPr anchor="b"/>
          <a:lstStyle>
            <a:lvl1pPr algn="l">
              <a:defRPr sz="3600" spc="0" baseline="0">
                <a:solidFill>
                  <a:schemeClr val="accent1">
                    <a:lumMod val="50000"/>
                  </a:schemeClr>
                </a:solidFill>
                <a:effectLst/>
              </a:defRPr>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BB4D8C78-00C3-F3D7-17C3-F1667E463E12}"/>
              </a:ext>
              <a:ext uri="{C183D7F6-B498-43B3-948B-1728B52AA6E4}">
                <adec:decorative xmlns:adec="http://schemas.microsoft.com/office/drawing/2017/decorative" val="1"/>
              </a:ext>
            </a:extLst>
          </p:cNvPr>
          <p:cNvSpPr/>
          <p:nvPr userDrawn="1"/>
        </p:nvSpPr>
        <p:spPr>
          <a:xfrm>
            <a:off x="380999" y="422551"/>
            <a:ext cx="5124893" cy="6010146"/>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c</a:t>
            </a:r>
          </a:p>
        </p:txBody>
      </p:sp>
      <p:pic>
        <p:nvPicPr>
          <p:cNvPr id="4" name="Graphic 3">
            <a:extLst>
              <a:ext uri="{FF2B5EF4-FFF2-40B4-BE49-F238E27FC236}">
                <a16:creationId xmlns:a16="http://schemas.microsoft.com/office/drawing/2014/main" id="{F13E61FD-F54A-5F86-FCED-3BD4C8AA42E7}"/>
              </a:ext>
              <a:ext uri="{C183D7F6-B498-43B3-948B-1728B52AA6E4}">
                <adec:decorative xmlns:adec="http://schemas.microsoft.com/office/drawing/2017/decorative" val="1"/>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353" t="-388" r="-1" b="-254"/>
          <a:stretch/>
        </p:blipFill>
        <p:spPr>
          <a:xfrm flipH="1">
            <a:off x="659106" y="3429000"/>
            <a:ext cx="4589830" cy="2780414"/>
          </a:xfrm>
          <a:prstGeom prst="rect">
            <a:avLst/>
          </a:prstGeom>
        </p:spPr>
      </p:pic>
      <p:sp>
        <p:nvSpPr>
          <p:cNvPr id="6" name="Rectangle 5">
            <a:extLst>
              <a:ext uri="{FF2B5EF4-FFF2-40B4-BE49-F238E27FC236}">
                <a16:creationId xmlns:a16="http://schemas.microsoft.com/office/drawing/2014/main" id="{A9F0290F-2D31-F9FB-AD35-B76947AF146F}"/>
              </a:ext>
              <a:ext uri="{C183D7F6-B498-43B3-948B-1728B52AA6E4}">
                <adec:decorative xmlns:adec="http://schemas.microsoft.com/office/drawing/2017/decorative" val="1"/>
              </a:ext>
            </a:extLst>
          </p:cNvPr>
          <p:cNvSpPr/>
          <p:nvPr userDrawn="1"/>
        </p:nvSpPr>
        <p:spPr>
          <a:xfrm>
            <a:off x="1236863" y="776532"/>
            <a:ext cx="3434316" cy="501821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7347A5B6-0F99-C044-C209-F3190EEFA371}"/>
              </a:ext>
            </a:extLst>
          </p:cNvPr>
          <p:cNvSpPr>
            <a:spLocks noGrp="1"/>
          </p:cNvSpPr>
          <p:nvPr>
            <p:ph type="pic" sz="quarter" idx="11"/>
          </p:nvPr>
        </p:nvSpPr>
        <p:spPr>
          <a:xfrm>
            <a:off x="1236663" y="776288"/>
            <a:ext cx="3433762" cy="5018087"/>
          </a:xfrm>
        </p:spPr>
        <p:txBody>
          <a:bodyPr anchor="t"/>
          <a:lstStyle>
            <a:lvl1pPr marL="0" indent="0" algn="ctr">
              <a:buNone/>
              <a:defRPr/>
            </a:lvl1pPr>
          </a:lstStyle>
          <a:p>
            <a:r>
              <a:rPr lang="en-US" dirty="0"/>
              <a:t>Click icon to add picture</a:t>
            </a:r>
          </a:p>
        </p:txBody>
      </p:sp>
      <p:sp>
        <p:nvSpPr>
          <p:cNvPr id="5" name="Content Placeholder 9">
            <a:extLst>
              <a:ext uri="{FF2B5EF4-FFF2-40B4-BE49-F238E27FC236}">
                <a16:creationId xmlns:a16="http://schemas.microsoft.com/office/drawing/2014/main" id="{0E96890F-0832-5087-193F-70CF33DEE0AD}"/>
              </a:ext>
            </a:extLst>
          </p:cNvPr>
          <p:cNvSpPr>
            <a:spLocks noGrp="1"/>
          </p:cNvSpPr>
          <p:nvPr>
            <p:ph sz="quarter" idx="10" hasCustomPrompt="1"/>
          </p:nvPr>
        </p:nvSpPr>
        <p:spPr>
          <a:xfrm>
            <a:off x="6592615" y="2505979"/>
            <a:ext cx="4837385" cy="3926717"/>
          </a:xfrm>
          <a:effectLst/>
        </p:spPr>
        <p:txBody>
          <a:bodyPr anchor="t"/>
          <a:lstStyle>
            <a:lvl1pPr marL="0" indent="0">
              <a:lnSpc>
                <a:spcPct val="150000"/>
              </a:lnSpc>
              <a:spcBef>
                <a:spcPts val="0"/>
              </a:spcBef>
              <a:spcAft>
                <a:spcPts val="0"/>
              </a:spcAft>
              <a:buClr>
                <a:schemeClr val="accent1">
                  <a:lumMod val="50000"/>
                </a:schemeClr>
              </a:buClr>
              <a:buFont typeface="Arial" panose="020B0604020202020204" pitchFamily="34" charset="0"/>
              <a:buNone/>
              <a:defRPr>
                <a:solidFill>
                  <a:schemeClr val="accent1">
                    <a:lumMod val="50000"/>
                  </a:schemeClr>
                </a:solidFill>
              </a:defRPr>
            </a:lvl1pPr>
            <a:lvl2pPr marL="742950" indent="-28575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2pPr>
            <a:lvl3pPr marL="11430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3pPr>
            <a:lvl4pPr marL="16002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4pPr>
            <a:lvl5pPr marL="20574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5pPr>
          </a:lstStyle>
          <a:p>
            <a:pPr marL="285750" marR="0" lvl="0" indent="-285750" algn="l" defTabSz="457200" rtl="0" eaLnBrk="1" fontAlgn="auto" latinLnBrk="0" hangingPunct="1">
              <a:lnSpc>
                <a:spcPct val="150000"/>
              </a:lnSpc>
              <a:spcBef>
                <a:spcPts val="0"/>
              </a:spcBef>
              <a:spcAft>
                <a:spcPts val="0"/>
              </a:spcAft>
              <a:buClr>
                <a:schemeClr val="accent1">
                  <a:lumMod val="50000"/>
                </a:schemeClr>
              </a:buClr>
              <a:buSzTx/>
              <a:buFont typeface="Arial" panose="020B0604020202020204" pitchFamily="34" charset="0"/>
              <a:buChar char="•"/>
              <a:tabLst/>
              <a:defRPr/>
            </a:pPr>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6681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4">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6DB3CB-355C-968A-7F5F-71E0350408BA}"/>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10800000">
            <a:off x="-2" y="0"/>
            <a:ext cx="12192001" cy="6858000"/>
          </a:xfrm>
          <a:prstGeom prst="rect">
            <a:avLst/>
          </a:prstGeom>
        </p:spPr>
      </p:pic>
      <p:sp>
        <p:nvSpPr>
          <p:cNvPr id="2" name="Rectangle 1">
            <a:extLst>
              <a:ext uri="{FF2B5EF4-FFF2-40B4-BE49-F238E27FC236}">
                <a16:creationId xmlns:a16="http://schemas.microsoft.com/office/drawing/2014/main" id="{281D7C89-8451-1944-C2B3-53AADAC99A01}"/>
              </a:ext>
              <a:ext uri="{C183D7F6-B498-43B3-948B-1728B52AA6E4}">
                <adec:decorative xmlns:adec="http://schemas.microsoft.com/office/drawing/2017/decorative" val="1"/>
              </a:ext>
            </a:extLst>
          </p:cNvPr>
          <p:cNvSpPr/>
          <p:nvPr userDrawn="1"/>
        </p:nvSpPr>
        <p:spPr>
          <a:xfrm>
            <a:off x="411678" y="422551"/>
            <a:ext cx="4223822" cy="6010146"/>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ectangle 2">
            <a:extLst>
              <a:ext uri="{FF2B5EF4-FFF2-40B4-BE49-F238E27FC236}">
                <a16:creationId xmlns:a16="http://schemas.microsoft.com/office/drawing/2014/main" id="{D26B15EB-5194-C74B-F881-D3DCBE854272}"/>
              </a:ext>
              <a:ext uri="{C183D7F6-B498-43B3-948B-1728B52AA6E4}">
                <adec:decorative xmlns:adec="http://schemas.microsoft.com/office/drawing/2017/decorative" val="1"/>
              </a:ext>
            </a:extLst>
          </p:cNvPr>
          <p:cNvSpPr/>
          <p:nvPr userDrawn="1"/>
        </p:nvSpPr>
        <p:spPr>
          <a:xfrm>
            <a:off x="4635499" y="422551"/>
            <a:ext cx="7144823"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29935" y="924339"/>
            <a:ext cx="3990110" cy="5009322"/>
          </a:xfrm>
          <a:noFill/>
          <a:effectLst/>
        </p:spPr>
        <p:txBody>
          <a:bodyPr anchor="ctr"/>
          <a:lstStyle>
            <a:lvl1pPr algn="ctr">
              <a:defRPr sz="3600" spc="0" baseline="0">
                <a:solidFill>
                  <a:schemeClr val="accent1">
                    <a:lumMod val="50000"/>
                  </a:schemeClr>
                </a:solidFill>
                <a:effectLst/>
              </a:defRPr>
            </a:lvl1pPr>
          </a:lstStyle>
          <a:p>
            <a:r>
              <a:rPr lang="en-US" dirty="0"/>
              <a:t>Click to add title</a:t>
            </a:r>
          </a:p>
        </p:txBody>
      </p:sp>
      <p:sp>
        <p:nvSpPr>
          <p:cNvPr id="10" name="Content Placeholder 9">
            <a:extLst>
              <a:ext uri="{FF2B5EF4-FFF2-40B4-BE49-F238E27FC236}">
                <a16:creationId xmlns:a16="http://schemas.microsoft.com/office/drawing/2014/main" id="{77D6637B-A7C5-34FF-5B51-32392DAEABB2}"/>
              </a:ext>
            </a:extLst>
          </p:cNvPr>
          <p:cNvSpPr>
            <a:spLocks noGrp="1"/>
          </p:cNvSpPr>
          <p:nvPr>
            <p:ph sz="quarter" idx="10" hasCustomPrompt="1"/>
          </p:nvPr>
        </p:nvSpPr>
        <p:spPr>
          <a:xfrm>
            <a:off x="5153836" y="1371602"/>
            <a:ext cx="6177309" cy="1953489"/>
          </a:xfrm>
          <a:effectLst/>
        </p:spPr>
        <p:txBody>
          <a:bodyPr anchor="t"/>
          <a:lstStyle>
            <a:lvl1pPr marL="283464" indent="-283464">
              <a:lnSpc>
                <a:spcPct val="120000"/>
              </a:lnSpc>
              <a:spcBef>
                <a:spcPts val="0"/>
              </a:spcBef>
              <a:spcAft>
                <a:spcPts val="0"/>
              </a:spcAft>
              <a:buClr>
                <a:schemeClr val="tx1"/>
              </a:buClr>
              <a:buFont typeface="Arial" panose="020B0604020202020204" pitchFamily="34" charset="0"/>
              <a:buChar char="•"/>
              <a:defRPr/>
            </a:lvl1pPr>
            <a:lvl2pPr marL="742950" indent="-285750">
              <a:lnSpc>
                <a:spcPct val="120000"/>
              </a:lnSpc>
              <a:spcBef>
                <a:spcPts val="0"/>
              </a:spcBef>
              <a:spcAft>
                <a:spcPts val="0"/>
              </a:spcAft>
              <a:buClr>
                <a:schemeClr val="tx1"/>
              </a:buClr>
              <a:buFont typeface="Arial" panose="020B0604020202020204" pitchFamily="34" charset="0"/>
              <a:buChar char="•"/>
              <a:defRPr/>
            </a:lvl2pPr>
            <a:lvl3pPr marL="1143000" indent="-228600">
              <a:lnSpc>
                <a:spcPct val="120000"/>
              </a:lnSpc>
              <a:spcBef>
                <a:spcPts val="0"/>
              </a:spcBef>
              <a:spcAft>
                <a:spcPts val="0"/>
              </a:spcAft>
              <a:buClr>
                <a:schemeClr val="tx1"/>
              </a:buClr>
              <a:buFont typeface="Arial" panose="020B0604020202020204" pitchFamily="34" charset="0"/>
              <a:buChar char="•"/>
              <a:defRPr/>
            </a:lvl3pPr>
            <a:lvl4pPr marL="1600200" indent="-228600">
              <a:lnSpc>
                <a:spcPct val="120000"/>
              </a:lnSpc>
              <a:spcBef>
                <a:spcPts val="0"/>
              </a:spcBef>
              <a:spcAft>
                <a:spcPts val="0"/>
              </a:spcAft>
              <a:buClr>
                <a:schemeClr val="tx1"/>
              </a:buClr>
              <a:buFont typeface="Arial" panose="020B0604020202020204" pitchFamily="34" charset="0"/>
              <a:buChar char="•"/>
              <a:defRPr/>
            </a:lvl4pPr>
            <a:lvl5pPr marL="2057400" indent="-228600">
              <a:lnSpc>
                <a:spcPct val="120000"/>
              </a:lnSpc>
              <a:spcBef>
                <a:spcPts val="0"/>
              </a:spcBef>
              <a:spcAft>
                <a:spcPts val="0"/>
              </a:spcAft>
              <a:buClr>
                <a:schemeClr val="tx1"/>
              </a:buClr>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A087279F-936E-0F41-B533-7990D668D7CF}"/>
              </a:ext>
              <a:ext uri="{C183D7F6-B498-43B3-948B-1728B52AA6E4}">
                <adec:decorative xmlns:adec="http://schemas.microsoft.com/office/drawing/2017/decorative" val="1"/>
              </a:ext>
            </a:extLst>
          </p:cNvPr>
          <p:cNvCxnSpPr>
            <a:cxnSpLocks/>
          </p:cNvCxnSpPr>
          <p:nvPr userDrawn="1"/>
        </p:nvCxnSpPr>
        <p:spPr>
          <a:xfrm>
            <a:off x="5153836" y="3446156"/>
            <a:ext cx="6177309" cy="0"/>
          </a:xfrm>
          <a:prstGeom prst="line">
            <a:avLst/>
          </a:prstGeom>
          <a:ln w="1905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9">
            <a:extLst>
              <a:ext uri="{FF2B5EF4-FFF2-40B4-BE49-F238E27FC236}">
                <a16:creationId xmlns:a16="http://schemas.microsoft.com/office/drawing/2014/main" id="{CDD03AA1-6D53-FEB1-9B22-57C1066DA336}"/>
              </a:ext>
            </a:extLst>
          </p:cNvPr>
          <p:cNvSpPr>
            <a:spLocks noGrp="1"/>
          </p:cNvSpPr>
          <p:nvPr>
            <p:ph sz="quarter" idx="11" hasCustomPrompt="1"/>
          </p:nvPr>
        </p:nvSpPr>
        <p:spPr>
          <a:xfrm>
            <a:off x="5153836" y="3745924"/>
            <a:ext cx="6177309" cy="2238918"/>
          </a:xfrm>
          <a:effectLst/>
        </p:spPr>
        <p:txBody>
          <a:bodyPr anchor="t"/>
          <a:lstStyle>
            <a:lvl1pPr marL="283464" indent="-283464">
              <a:lnSpc>
                <a:spcPct val="120000"/>
              </a:lnSpc>
              <a:spcBef>
                <a:spcPts val="0"/>
              </a:spcBef>
              <a:spcAft>
                <a:spcPts val="0"/>
              </a:spcAft>
              <a:buClr>
                <a:schemeClr val="tx1"/>
              </a:buClr>
              <a:buFont typeface="Arial" panose="020B0604020202020204" pitchFamily="34" charset="0"/>
              <a:buChar char="•"/>
              <a:defRPr/>
            </a:lvl1pPr>
            <a:lvl2pPr marL="742950" indent="-285750">
              <a:lnSpc>
                <a:spcPct val="120000"/>
              </a:lnSpc>
              <a:spcBef>
                <a:spcPts val="0"/>
              </a:spcBef>
              <a:spcAft>
                <a:spcPts val="0"/>
              </a:spcAft>
              <a:buClr>
                <a:schemeClr val="tx1"/>
              </a:buClr>
              <a:buFont typeface="Arial" panose="020B0604020202020204" pitchFamily="34" charset="0"/>
              <a:buChar char="•"/>
              <a:defRPr/>
            </a:lvl2pPr>
            <a:lvl3pPr marL="1143000" indent="-228600">
              <a:lnSpc>
                <a:spcPct val="120000"/>
              </a:lnSpc>
              <a:spcBef>
                <a:spcPts val="0"/>
              </a:spcBef>
              <a:spcAft>
                <a:spcPts val="0"/>
              </a:spcAft>
              <a:buClr>
                <a:schemeClr val="tx1"/>
              </a:buClr>
              <a:buFont typeface="Arial" panose="020B0604020202020204" pitchFamily="34" charset="0"/>
              <a:buChar char="•"/>
              <a:defRPr/>
            </a:lvl3pPr>
            <a:lvl4pPr marL="1600200" indent="-228600">
              <a:lnSpc>
                <a:spcPct val="120000"/>
              </a:lnSpc>
              <a:spcBef>
                <a:spcPts val="0"/>
              </a:spcBef>
              <a:spcAft>
                <a:spcPts val="0"/>
              </a:spcAft>
              <a:buClr>
                <a:schemeClr val="tx1"/>
              </a:buClr>
              <a:buFont typeface="Arial" panose="020B0604020202020204" pitchFamily="34" charset="0"/>
              <a:buChar char="•"/>
              <a:defRPr/>
            </a:lvl4pPr>
            <a:lvl5pPr marL="2057400" indent="-228600">
              <a:lnSpc>
                <a:spcPct val="120000"/>
              </a:lnSpc>
              <a:spcBef>
                <a:spcPts val="0"/>
              </a:spcBef>
              <a:spcAft>
                <a:spcPts val="0"/>
              </a:spcAft>
              <a:buClr>
                <a:schemeClr val="tx1"/>
              </a:buClr>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9371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9176A3-24B8-086B-739F-2B3DCE8BE094}"/>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2666999" y="-2654300"/>
            <a:ext cx="6858000" cy="12166601"/>
          </a:xfrm>
          <a:prstGeom prst="rect">
            <a:avLst/>
          </a:prstGeom>
        </p:spPr>
      </p:pic>
      <p:sp>
        <p:nvSpPr>
          <p:cNvPr id="4" name="Rectangle 3">
            <a:extLst>
              <a:ext uri="{FF2B5EF4-FFF2-40B4-BE49-F238E27FC236}">
                <a16:creationId xmlns:a16="http://schemas.microsoft.com/office/drawing/2014/main" id="{BA96EFAA-0851-646A-8758-C20243901E54}"/>
              </a:ext>
              <a:ext uri="{C183D7F6-B498-43B3-948B-1728B52AA6E4}">
                <adec:decorative xmlns:adec="http://schemas.microsoft.com/office/drawing/2017/decorative" val="1"/>
              </a:ext>
            </a:extLst>
          </p:cNvPr>
          <p:cNvSpPr/>
          <p:nvPr userDrawn="1"/>
        </p:nvSpPr>
        <p:spPr>
          <a:xfrm>
            <a:off x="381000" y="422551"/>
            <a:ext cx="11424920"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10001" y="685800"/>
            <a:ext cx="10571998" cy="2983528"/>
          </a:xfrm>
          <a:effectLst/>
        </p:spPr>
        <p:txBody>
          <a:bodyPr/>
          <a:lstStyle>
            <a:lvl1pPr algn="ctr">
              <a:defRPr sz="3600" spc="0" baseline="0">
                <a:solidFill>
                  <a:schemeClr val="accent4">
                    <a:lumMod val="60000"/>
                    <a:lumOff val="40000"/>
                  </a:schemeClr>
                </a:solidFill>
                <a:effectLst/>
              </a:defRPr>
            </a:lvl1pPr>
          </a:lstStyle>
          <a:p>
            <a:r>
              <a:rPr lang="en-US" dirty="0"/>
              <a:t>Click to add title</a:t>
            </a:r>
          </a:p>
        </p:txBody>
      </p:sp>
    </p:spTree>
    <p:extLst>
      <p:ext uri="{BB962C8B-B14F-4D97-AF65-F5344CB8AC3E}">
        <p14:creationId xmlns:p14="http://schemas.microsoft.com/office/powerpoint/2010/main" val="4023403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12B799F-04B8-4A62-EB7D-F17311231B8E}"/>
              </a:ext>
              <a:ext uri="{C183D7F6-B498-43B3-948B-1728B52AA6E4}">
                <adec:decorative xmlns:adec="http://schemas.microsoft.com/office/drawing/2017/decorative" val="1"/>
              </a:ext>
            </a:extLst>
          </p:cNvPr>
          <p:cNvSpPr/>
          <p:nvPr userDrawn="1"/>
        </p:nvSpPr>
        <p:spPr>
          <a:xfrm>
            <a:off x="7556500" y="0"/>
            <a:ext cx="4635500" cy="6858000"/>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Rectangle 6">
            <a:extLst>
              <a:ext uri="{FF2B5EF4-FFF2-40B4-BE49-F238E27FC236}">
                <a16:creationId xmlns:a16="http://schemas.microsoft.com/office/drawing/2014/main" id="{08F310BE-5861-E73D-5979-D11A971516CF}"/>
              </a:ext>
              <a:ext uri="{C183D7F6-B498-43B3-948B-1728B52AA6E4}">
                <adec:decorative xmlns:adec="http://schemas.microsoft.com/office/drawing/2017/decorative" val="1"/>
              </a:ext>
            </a:extLst>
          </p:cNvPr>
          <p:cNvSpPr/>
          <p:nvPr userDrawn="1"/>
        </p:nvSpPr>
        <p:spPr>
          <a:xfrm>
            <a:off x="500270" y="487680"/>
            <a:ext cx="6482080" cy="5902960"/>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8" name="Picture 7">
            <a:extLst>
              <a:ext uri="{FF2B5EF4-FFF2-40B4-BE49-F238E27FC236}">
                <a16:creationId xmlns:a16="http://schemas.microsoft.com/office/drawing/2014/main" id="{AA12F5E6-EC22-5E10-94FB-5E546A7B9123}"/>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10800000">
            <a:off x="495630" y="477518"/>
            <a:ext cx="6482079" cy="5913121"/>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8036952" y="477518"/>
            <a:ext cx="3829465" cy="2693887"/>
          </a:xfrm>
          <a:noFill/>
          <a:effectLst/>
        </p:spPr>
        <p:txBody>
          <a:bodyPr anchor="b"/>
          <a:lstStyle>
            <a:lvl1pPr algn="l">
              <a:defRPr sz="3600" spc="0" baseline="0">
                <a:solidFill>
                  <a:schemeClr val="accent1">
                    <a:lumMod val="50000"/>
                  </a:schemeClr>
                </a:solidFill>
                <a:effectLst/>
              </a:defRPr>
            </a:lvl1pPr>
          </a:lstStyle>
          <a:p>
            <a:r>
              <a:rPr lang="en-US" dirty="0"/>
              <a:t>Click to add title</a:t>
            </a:r>
          </a:p>
        </p:txBody>
      </p:sp>
      <p:sp>
        <p:nvSpPr>
          <p:cNvPr id="13" name="Table Placeholder 12">
            <a:extLst>
              <a:ext uri="{FF2B5EF4-FFF2-40B4-BE49-F238E27FC236}">
                <a16:creationId xmlns:a16="http://schemas.microsoft.com/office/drawing/2014/main" id="{14BBA88A-FAA8-CE13-2A76-BF8B014AE343}"/>
              </a:ext>
            </a:extLst>
          </p:cNvPr>
          <p:cNvSpPr>
            <a:spLocks noGrp="1"/>
          </p:cNvSpPr>
          <p:nvPr>
            <p:ph type="tbl" sz="quarter" idx="11"/>
          </p:nvPr>
        </p:nvSpPr>
        <p:spPr>
          <a:xfrm>
            <a:off x="952500" y="909638"/>
            <a:ext cx="5578475" cy="5038725"/>
          </a:xfrm>
        </p:spPr>
        <p:txBody>
          <a:bodyPr anchor="t"/>
          <a:lstStyle>
            <a:lvl1pPr marL="0" indent="0" algn="ctr">
              <a:buNone/>
              <a:defRPr/>
            </a:lvl1pPr>
          </a:lstStyle>
          <a:p>
            <a:r>
              <a:rPr lang="en-US" dirty="0"/>
              <a:t>Click icon to add table</a:t>
            </a:r>
          </a:p>
        </p:txBody>
      </p:sp>
      <p:sp>
        <p:nvSpPr>
          <p:cNvPr id="5" name="Content Placeholder 9">
            <a:extLst>
              <a:ext uri="{FF2B5EF4-FFF2-40B4-BE49-F238E27FC236}">
                <a16:creationId xmlns:a16="http://schemas.microsoft.com/office/drawing/2014/main" id="{0E96890F-0832-5087-193F-70CF33DEE0AD}"/>
              </a:ext>
            </a:extLst>
          </p:cNvPr>
          <p:cNvSpPr>
            <a:spLocks noGrp="1"/>
          </p:cNvSpPr>
          <p:nvPr>
            <p:ph sz="quarter" idx="10" hasCustomPrompt="1"/>
          </p:nvPr>
        </p:nvSpPr>
        <p:spPr>
          <a:xfrm>
            <a:off x="8036953" y="3449781"/>
            <a:ext cx="3829465" cy="2940860"/>
          </a:xfrm>
          <a:effectLst/>
        </p:spPr>
        <p:txBody>
          <a:bodyPr anchor="t"/>
          <a:lstStyle>
            <a:lvl1pPr marL="285750" indent="-285750">
              <a:lnSpc>
                <a:spcPct val="150000"/>
              </a:lnSpc>
              <a:spcBef>
                <a:spcPts val="0"/>
              </a:spcBef>
              <a:spcAft>
                <a:spcPts val="0"/>
              </a:spcAft>
              <a:buClr>
                <a:schemeClr val="accent1">
                  <a:lumMod val="50000"/>
                </a:schemeClr>
              </a:buClr>
              <a:buFont typeface="Arial" panose="020B0604020202020204" pitchFamily="34" charset="0"/>
              <a:buChar char="•"/>
              <a:defRPr>
                <a:solidFill>
                  <a:schemeClr val="accent1">
                    <a:lumMod val="50000"/>
                  </a:schemeClr>
                </a:solidFill>
              </a:defRPr>
            </a:lvl1pPr>
            <a:lvl2pPr marL="742950" indent="-28575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2pPr>
            <a:lvl3pPr marL="11430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3pPr>
            <a:lvl4pPr marL="16002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4pPr>
            <a:lvl5pPr marL="2057400" indent="-228600">
              <a:lnSpc>
                <a:spcPct val="150000"/>
              </a:lnSpc>
              <a:spcAft>
                <a:spcPts val="0"/>
              </a:spcAft>
              <a:buClr>
                <a:schemeClr val="accent1">
                  <a:lumMod val="50000"/>
                </a:schemeClr>
              </a:buClr>
              <a:buFont typeface="Arial" panose="020B0604020202020204" pitchFamily="34" charset="0"/>
              <a:buChar char="•"/>
              <a:defRPr>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2818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9176A3-24B8-086B-739F-2B3DCE8BE094}"/>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2666999" y="-2654300"/>
            <a:ext cx="6858000" cy="12166601"/>
          </a:xfrm>
          <a:prstGeom prst="rect">
            <a:avLst/>
          </a:prstGeom>
        </p:spPr>
      </p:pic>
      <p:sp>
        <p:nvSpPr>
          <p:cNvPr id="4" name="Rectangle 3">
            <a:extLst>
              <a:ext uri="{FF2B5EF4-FFF2-40B4-BE49-F238E27FC236}">
                <a16:creationId xmlns:a16="http://schemas.microsoft.com/office/drawing/2014/main" id="{BA96EFAA-0851-646A-8758-C20243901E54}"/>
              </a:ext>
              <a:ext uri="{C183D7F6-B498-43B3-948B-1728B52AA6E4}">
                <adec:decorative xmlns:adec="http://schemas.microsoft.com/office/drawing/2017/decorative" val="1"/>
              </a:ext>
            </a:extLst>
          </p:cNvPr>
          <p:cNvSpPr/>
          <p:nvPr userDrawn="1"/>
        </p:nvSpPr>
        <p:spPr>
          <a:xfrm>
            <a:off x="381000" y="422551"/>
            <a:ext cx="11424920"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488373" y="571501"/>
            <a:ext cx="11139054" cy="1028699"/>
          </a:xfrm>
          <a:effectLst/>
        </p:spPr>
        <p:txBody>
          <a:bodyPr anchor="ctr"/>
          <a:lstStyle>
            <a:lvl1pPr algn="ctr">
              <a:defRPr sz="3600" spc="0" baseline="0">
                <a:solidFill>
                  <a:schemeClr val="tx1"/>
                </a:solidFill>
                <a:effectLst/>
              </a:defRPr>
            </a:lvl1pPr>
          </a:lstStyle>
          <a:p>
            <a:r>
              <a:rPr lang="en-US" dirty="0"/>
              <a:t>Click to add title</a:t>
            </a:r>
          </a:p>
        </p:txBody>
      </p:sp>
      <p:sp>
        <p:nvSpPr>
          <p:cNvPr id="11" name="Table Placeholder 10">
            <a:extLst>
              <a:ext uri="{FF2B5EF4-FFF2-40B4-BE49-F238E27FC236}">
                <a16:creationId xmlns:a16="http://schemas.microsoft.com/office/drawing/2014/main" id="{E10735F5-6B7D-348D-AC70-8BC10CB5F70A}"/>
              </a:ext>
            </a:extLst>
          </p:cNvPr>
          <p:cNvSpPr>
            <a:spLocks noGrp="1"/>
          </p:cNvSpPr>
          <p:nvPr>
            <p:ph type="tbl" sz="quarter" idx="10"/>
          </p:nvPr>
        </p:nvSpPr>
        <p:spPr>
          <a:xfrm>
            <a:off x="838200" y="1860550"/>
            <a:ext cx="10515600" cy="4198938"/>
          </a:xfrm>
        </p:spPr>
        <p:txBody>
          <a:bodyPr anchor="t"/>
          <a:lstStyle>
            <a:lvl1pPr marL="0" indent="0" algn="ctr">
              <a:buNone/>
              <a:defRPr/>
            </a:lvl1pPr>
          </a:lstStyle>
          <a:p>
            <a:r>
              <a:rPr lang="en-US" dirty="0"/>
              <a:t>Click icon to add table</a:t>
            </a:r>
          </a:p>
        </p:txBody>
      </p:sp>
    </p:spTree>
    <p:extLst>
      <p:ext uri="{BB962C8B-B14F-4D97-AF65-F5344CB8AC3E}">
        <p14:creationId xmlns:p14="http://schemas.microsoft.com/office/powerpoint/2010/main" val="1912634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accent1">
            <a:lumMod val="50000"/>
          </a:scheme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FDAFCA1-BDD9-1108-8F95-E3FC1A7935C1}"/>
              </a:ext>
              <a:ext uri="{C183D7F6-B498-43B3-948B-1728B52AA6E4}">
                <adec:decorative xmlns:adec="http://schemas.microsoft.com/office/drawing/2017/decorative" val="1"/>
              </a:ext>
            </a:extLst>
          </p:cNvPr>
          <p:cNvGrpSpPr/>
          <p:nvPr userDrawn="1"/>
        </p:nvGrpSpPr>
        <p:grpSpPr>
          <a:xfrm rot="10800000">
            <a:off x="0" y="0"/>
            <a:ext cx="11532896" cy="6858000"/>
            <a:chOff x="659106" y="0"/>
            <a:chExt cx="11532896" cy="6858000"/>
          </a:xfrm>
        </p:grpSpPr>
        <p:sp>
          <p:nvSpPr>
            <p:cNvPr id="3" name="Rectangle 2">
              <a:extLst>
                <a:ext uri="{FF2B5EF4-FFF2-40B4-BE49-F238E27FC236}">
                  <a16:creationId xmlns:a16="http://schemas.microsoft.com/office/drawing/2014/main" id="{E4BFDB24-6BE4-2FC0-F772-DC1DE926E485}"/>
                </a:ext>
              </a:extLst>
            </p:cNvPr>
            <p:cNvSpPr/>
            <p:nvPr/>
          </p:nvSpPr>
          <p:spPr>
            <a:xfrm>
              <a:off x="5995086" y="0"/>
              <a:ext cx="6196916" cy="6858000"/>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4" name="Graphic 3">
              <a:extLst>
                <a:ext uri="{FF2B5EF4-FFF2-40B4-BE49-F238E27FC236}">
                  <a16:creationId xmlns:a16="http://schemas.microsoft.com/office/drawing/2014/main" id="{131EABEA-AB8A-5E4C-A6DD-8F32B70E90A3}"/>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353" t="-388" r="-1" b="-254"/>
            <a:stretch/>
          </p:blipFill>
          <p:spPr>
            <a:xfrm flipH="1">
              <a:off x="659106" y="1956391"/>
              <a:ext cx="4878094" cy="2780414"/>
            </a:xfrm>
            <a:prstGeom prst="rect">
              <a:avLst/>
            </a:prstGeom>
          </p:spPr>
        </p:pic>
        <p:sp>
          <p:nvSpPr>
            <p:cNvPr id="5" name="Rectangle 4">
              <a:extLst>
                <a:ext uri="{FF2B5EF4-FFF2-40B4-BE49-F238E27FC236}">
                  <a16:creationId xmlns:a16="http://schemas.microsoft.com/office/drawing/2014/main" id="{D2279AAC-0D81-D3CD-3F0F-E8CEE0F56D43}"/>
                </a:ext>
              </a:extLst>
            </p:cNvPr>
            <p:cNvSpPr/>
            <p:nvPr/>
          </p:nvSpPr>
          <p:spPr>
            <a:xfrm>
              <a:off x="1328303" y="776532"/>
              <a:ext cx="3434316" cy="501821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617542" y="132080"/>
            <a:ext cx="4928894" cy="6507711"/>
          </a:xfrm>
          <a:noFill/>
          <a:effectLst/>
        </p:spPr>
        <p:txBody>
          <a:bodyPr anchor="ctr"/>
          <a:lstStyle>
            <a:lvl1pPr algn="ctr">
              <a:defRPr sz="3600" spc="0" baseline="0">
                <a:solidFill>
                  <a:schemeClr val="accent1">
                    <a:lumMod val="50000"/>
                  </a:schemeClr>
                </a:solidFill>
                <a:effectLst/>
              </a:defRPr>
            </a:lvl1pPr>
          </a:lstStyle>
          <a:p>
            <a:r>
              <a:rPr lang="en-US" dirty="0"/>
              <a:t>Click to add title</a:t>
            </a:r>
          </a:p>
        </p:txBody>
      </p:sp>
      <p:sp>
        <p:nvSpPr>
          <p:cNvPr id="11" name="Picture Placeholder 10">
            <a:extLst>
              <a:ext uri="{FF2B5EF4-FFF2-40B4-BE49-F238E27FC236}">
                <a16:creationId xmlns:a16="http://schemas.microsoft.com/office/drawing/2014/main" id="{E0720B2D-C199-57FA-9453-DBFB607BA983}"/>
              </a:ext>
            </a:extLst>
          </p:cNvPr>
          <p:cNvSpPr>
            <a:spLocks noGrp="1"/>
          </p:cNvSpPr>
          <p:nvPr>
            <p:ph type="pic" sz="quarter" idx="10"/>
          </p:nvPr>
        </p:nvSpPr>
        <p:spPr>
          <a:xfrm>
            <a:off x="7429500" y="992188"/>
            <a:ext cx="3425825" cy="5018087"/>
          </a:xfrm>
        </p:spPr>
        <p:txBody>
          <a:bodyPr anchor="t"/>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3159858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wo Columns">
    <p:bg>
      <p:bgPr>
        <a:solidFill>
          <a:schemeClr val="accent1">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11222B-29F6-BF2A-09DE-82F659638940}"/>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2666999" y="-2654300"/>
            <a:ext cx="6858000" cy="12166601"/>
          </a:xfrm>
          <a:prstGeom prst="rect">
            <a:avLst/>
          </a:prstGeom>
        </p:spPr>
      </p:pic>
      <p:sp>
        <p:nvSpPr>
          <p:cNvPr id="3" name="Rectangle 2">
            <a:extLst>
              <a:ext uri="{FF2B5EF4-FFF2-40B4-BE49-F238E27FC236}">
                <a16:creationId xmlns:a16="http://schemas.microsoft.com/office/drawing/2014/main" id="{B035F993-EADB-1C5A-7158-41E510B706E0}"/>
              </a:ext>
              <a:ext uri="{C183D7F6-B498-43B3-948B-1728B52AA6E4}">
                <adec:decorative xmlns:adec="http://schemas.microsoft.com/office/drawing/2017/decorative" val="1"/>
              </a:ext>
            </a:extLst>
          </p:cNvPr>
          <p:cNvSpPr/>
          <p:nvPr userDrawn="1"/>
        </p:nvSpPr>
        <p:spPr>
          <a:xfrm>
            <a:off x="381000" y="422551"/>
            <a:ext cx="11424920" cy="6010146"/>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ectangle 3">
            <a:extLst>
              <a:ext uri="{FF2B5EF4-FFF2-40B4-BE49-F238E27FC236}">
                <a16:creationId xmlns:a16="http://schemas.microsoft.com/office/drawing/2014/main" id="{AB12E34E-DBAF-BA5D-15D9-E69A05535785}"/>
              </a:ext>
              <a:ext uri="{C183D7F6-B498-43B3-948B-1728B52AA6E4}">
                <adec:decorative xmlns:adec="http://schemas.microsoft.com/office/drawing/2017/decorative" val="1"/>
              </a:ext>
            </a:extLst>
          </p:cNvPr>
          <p:cNvSpPr/>
          <p:nvPr userDrawn="1"/>
        </p:nvSpPr>
        <p:spPr>
          <a:xfrm>
            <a:off x="381000" y="1889759"/>
            <a:ext cx="11424920" cy="4542937"/>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29935" y="571499"/>
            <a:ext cx="11118274" cy="1154114"/>
          </a:xfrm>
          <a:noFill/>
          <a:effectLst/>
        </p:spPr>
        <p:txBody>
          <a:bodyPr anchor="ctr"/>
          <a:lstStyle>
            <a:lvl1pPr algn="ctr">
              <a:defRPr sz="3600" spc="0" baseline="0">
                <a:solidFill>
                  <a:schemeClr val="tx1"/>
                </a:solidFill>
                <a:effectLst/>
              </a:defRPr>
            </a:lvl1pPr>
          </a:lstStyle>
          <a:p>
            <a:r>
              <a:rPr lang="en-US" dirty="0"/>
              <a:t>Click to add title</a:t>
            </a:r>
          </a:p>
        </p:txBody>
      </p:sp>
      <p:sp>
        <p:nvSpPr>
          <p:cNvPr id="5" name="Content Placeholder 9">
            <a:extLst>
              <a:ext uri="{FF2B5EF4-FFF2-40B4-BE49-F238E27FC236}">
                <a16:creationId xmlns:a16="http://schemas.microsoft.com/office/drawing/2014/main" id="{0BF6A552-CE6A-3977-8507-74A1C4C4B5A0}"/>
              </a:ext>
            </a:extLst>
          </p:cNvPr>
          <p:cNvSpPr>
            <a:spLocks noGrp="1"/>
          </p:cNvSpPr>
          <p:nvPr>
            <p:ph sz="quarter" idx="17" hasCustomPrompt="1"/>
          </p:nvPr>
        </p:nvSpPr>
        <p:spPr>
          <a:xfrm>
            <a:off x="841667" y="2461056"/>
            <a:ext cx="3626424" cy="3721535"/>
          </a:xfrm>
          <a:effectLst/>
        </p:spPr>
        <p:txBody>
          <a:bodyPr anchor="t">
            <a:normAutofit/>
          </a:bodyPr>
          <a:lstStyle>
            <a:lvl1pPr marL="285750" indent="-285750">
              <a:lnSpc>
                <a:spcPct val="120000"/>
              </a:lnSpc>
              <a:spcBef>
                <a:spcPts val="600"/>
              </a:spcBef>
              <a:spcAft>
                <a:spcPts val="1200"/>
              </a:spcAft>
              <a:buClr>
                <a:schemeClr val="accent1">
                  <a:lumMod val="50000"/>
                </a:schemeClr>
              </a:buClr>
              <a:buFont typeface="Arial" panose="020B0604020202020204" pitchFamily="34" charset="0"/>
              <a:buChar char="•"/>
              <a:defRPr sz="1800">
                <a:solidFill>
                  <a:schemeClr val="accent1">
                    <a:lumMod val="50000"/>
                  </a:schemeClr>
                </a:solidFill>
              </a:defRPr>
            </a:lvl1pPr>
            <a:lvl2pPr marL="742950" indent="-285750">
              <a:lnSpc>
                <a:spcPct val="120000"/>
              </a:lnSpc>
              <a:spcAft>
                <a:spcPts val="1200"/>
              </a:spcAft>
              <a:buClr>
                <a:schemeClr val="accent1">
                  <a:lumMod val="50000"/>
                </a:schemeClr>
              </a:buClr>
              <a:buFont typeface="Arial" panose="020B0604020202020204" pitchFamily="34" charset="0"/>
              <a:buChar char="•"/>
              <a:defRPr sz="1600">
                <a:solidFill>
                  <a:schemeClr val="accent1">
                    <a:lumMod val="50000"/>
                  </a:schemeClr>
                </a:solidFill>
              </a:defRPr>
            </a:lvl2pPr>
            <a:lvl3pPr marL="1143000" indent="-228600">
              <a:lnSpc>
                <a:spcPct val="120000"/>
              </a:lnSpc>
              <a:spcAft>
                <a:spcPts val="1200"/>
              </a:spcAft>
              <a:buClr>
                <a:schemeClr val="accent1">
                  <a:lumMod val="50000"/>
                </a:schemeClr>
              </a:buClr>
              <a:buFont typeface="Arial" panose="020B0604020202020204" pitchFamily="34" charset="0"/>
              <a:buChar char="•"/>
              <a:defRPr sz="1400">
                <a:solidFill>
                  <a:schemeClr val="accent1">
                    <a:lumMod val="50000"/>
                  </a:schemeClr>
                </a:solidFill>
              </a:defRPr>
            </a:lvl3pPr>
            <a:lvl4pPr marL="1600200" indent="-228600">
              <a:lnSpc>
                <a:spcPct val="120000"/>
              </a:lnSpc>
              <a:spcAft>
                <a:spcPts val="1200"/>
              </a:spcAft>
              <a:buClr>
                <a:schemeClr val="accent1">
                  <a:lumMod val="50000"/>
                </a:schemeClr>
              </a:buClr>
              <a:buFont typeface="Arial" panose="020B0604020202020204" pitchFamily="34" charset="0"/>
              <a:buChar char="•"/>
              <a:defRPr sz="1200">
                <a:solidFill>
                  <a:schemeClr val="accent1">
                    <a:lumMod val="50000"/>
                  </a:schemeClr>
                </a:solidFill>
              </a:defRPr>
            </a:lvl4pPr>
            <a:lvl5pPr marL="2057400" indent="-228600">
              <a:lnSpc>
                <a:spcPct val="120000"/>
              </a:lnSpc>
              <a:spcAft>
                <a:spcPts val="1200"/>
              </a:spcAft>
              <a:buClr>
                <a:schemeClr val="accent1">
                  <a:lumMod val="50000"/>
                </a:schemeClr>
              </a:buClr>
              <a:buFont typeface="Arial" panose="020B0604020202020204" pitchFamily="34" charset="0"/>
              <a:buChar char="•"/>
              <a:defRPr sz="1200">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9">
            <a:extLst>
              <a:ext uri="{FF2B5EF4-FFF2-40B4-BE49-F238E27FC236}">
                <a16:creationId xmlns:a16="http://schemas.microsoft.com/office/drawing/2014/main" id="{4C80689F-A123-F6D7-2AA8-9166317EF424}"/>
              </a:ext>
            </a:extLst>
          </p:cNvPr>
          <p:cNvSpPr>
            <a:spLocks noGrp="1"/>
          </p:cNvSpPr>
          <p:nvPr>
            <p:ph sz="quarter" idx="18" hasCustomPrompt="1"/>
          </p:nvPr>
        </p:nvSpPr>
        <p:spPr>
          <a:xfrm>
            <a:off x="5995282" y="2440275"/>
            <a:ext cx="5164553" cy="3721534"/>
          </a:xfrm>
          <a:effectLst/>
        </p:spPr>
        <p:txBody>
          <a:bodyPr anchor="t">
            <a:normAutofit/>
          </a:bodyPr>
          <a:lstStyle>
            <a:lvl1pPr marL="342900" indent="-342900">
              <a:lnSpc>
                <a:spcPct val="120000"/>
              </a:lnSpc>
              <a:spcBef>
                <a:spcPts val="600"/>
              </a:spcBef>
              <a:spcAft>
                <a:spcPts val="600"/>
              </a:spcAft>
              <a:buClr>
                <a:schemeClr val="accent1">
                  <a:lumMod val="50000"/>
                </a:schemeClr>
              </a:buClr>
              <a:buFont typeface="+mj-lt"/>
              <a:buAutoNum type="arabicPeriod"/>
              <a:defRPr sz="1800" b="1">
                <a:solidFill>
                  <a:schemeClr val="accent1">
                    <a:lumMod val="50000"/>
                  </a:schemeClr>
                </a:solidFill>
              </a:defRPr>
            </a:lvl1pPr>
            <a:lvl2pPr marL="347472" indent="0">
              <a:lnSpc>
                <a:spcPct val="120000"/>
              </a:lnSpc>
              <a:spcBef>
                <a:spcPts val="0"/>
              </a:spcBef>
              <a:spcAft>
                <a:spcPts val="600"/>
              </a:spcAft>
              <a:buClr>
                <a:schemeClr val="accent1">
                  <a:lumMod val="50000"/>
                </a:schemeClr>
              </a:buClr>
              <a:buNone/>
              <a:defRPr sz="1800">
                <a:solidFill>
                  <a:schemeClr val="accent1">
                    <a:lumMod val="50000"/>
                  </a:schemeClr>
                </a:solidFill>
              </a:defRPr>
            </a:lvl2pPr>
            <a:lvl3pPr marL="914400" indent="0">
              <a:lnSpc>
                <a:spcPct val="120000"/>
              </a:lnSpc>
              <a:spcAft>
                <a:spcPts val="600"/>
              </a:spcAft>
              <a:buClr>
                <a:schemeClr val="accent1">
                  <a:lumMod val="50000"/>
                </a:schemeClr>
              </a:buClr>
              <a:buNone/>
              <a:defRPr sz="1800">
                <a:solidFill>
                  <a:schemeClr val="accent1">
                    <a:lumMod val="50000"/>
                  </a:schemeClr>
                </a:solidFill>
              </a:defRPr>
            </a:lvl3pPr>
            <a:lvl4pPr marL="1371600" indent="0">
              <a:lnSpc>
                <a:spcPct val="120000"/>
              </a:lnSpc>
              <a:spcAft>
                <a:spcPts val="600"/>
              </a:spcAft>
              <a:buClr>
                <a:schemeClr val="accent1">
                  <a:lumMod val="50000"/>
                </a:schemeClr>
              </a:buClr>
              <a:buNone/>
              <a:defRPr sz="1800">
                <a:solidFill>
                  <a:schemeClr val="accent1">
                    <a:lumMod val="50000"/>
                  </a:schemeClr>
                </a:solidFill>
              </a:defRPr>
            </a:lvl4pPr>
            <a:lvl5pPr marL="1828800" indent="0">
              <a:lnSpc>
                <a:spcPct val="120000"/>
              </a:lnSpc>
              <a:spcAft>
                <a:spcPts val="600"/>
              </a:spcAft>
              <a:buClr>
                <a:schemeClr val="accent1">
                  <a:lumMod val="50000"/>
                </a:schemeClr>
              </a:buClr>
              <a:buNone/>
              <a:defRPr sz="1800">
                <a:solidFill>
                  <a:schemeClr val="accent1">
                    <a:lumMod val="50000"/>
                  </a:schemeClr>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8202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
    <p:bg>
      <p:bgPr>
        <a:solidFill>
          <a:schemeClr val="accent1">
            <a:lumMod val="5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F4DCF8-BA15-AB79-2D14-040F5A063B79}"/>
              </a:ext>
              <a:ext uri="{C183D7F6-B498-43B3-948B-1728B52AA6E4}">
                <adec:decorative xmlns:adec="http://schemas.microsoft.com/office/drawing/2017/decorative" val="1"/>
              </a:ext>
            </a:extLst>
          </p:cNvPr>
          <p:cNvSpPr/>
          <p:nvPr userDrawn="1"/>
        </p:nvSpPr>
        <p:spPr>
          <a:xfrm>
            <a:off x="435935" y="414670"/>
            <a:ext cx="11320130" cy="6018027"/>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6" name="Picture 5">
            <a:extLst>
              <a:ext uri="{FF2B5EF4-FFF2-40B4-BE49-F238E27FC236}">
                <a16:creationId xmlns:a16="http://schemas.microsoft.com/office/drawing/2014/main" id="{5ED22DD7-291D-E347-8A4C-07E31E681333}"/>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5400000">
            <a:off x="3092299" y="-2231063"/>
            <a:ext cx="6007395" cy="11320129"/>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770660" y="1017858"/>
            <a:ext cx="10650681" cy="2719255"/>
          </a:xfrm>
          <a:noFill/>
          <a:effectLst/>
        </p:spPr>
        <p:txBody>
          <a:bodyPr anchor="b"/>
          <a:lstStyle>
            <a:lvl1pPr algn="ctr">
              <a:defRPr sz="7200" spc="-300" baseline="0">
                <a:solidFill>
                  <a:schemeClr val="accent4">
                    <a:lumMod val="60000"/>
                    <a:lumOff val="40000"/>
                  </a:schemeClr>
                </a:solidFill>
                <a:effectLst/>
              </a:defRPr>
            </a:lvl1pPr>
          </a:lstStyle>
          <a:p>
            <a:r>
              <a:rPr lang="en-US" dirty="0"/>
              <a:t>Click to add title</a:t>
            </a:r>
          </a:p>
        </p:txBody>
      </p:sp>
      <p:sp>
        <p:nvSpPr>
          <p:cNvPr id="7" name="Text Placeholder 6">
            <a:extLst>
              <a:ext uri="{FF2B5EF4-FFF2-40B4-BE49-F238E27FC236}">
                <a16:creationId xmlns:a16="http://schemas.microsoft.com/office/drawing/2014/main" id="{5D0FE23B-34E3-BAAF-E01D-BE221B4A94EF}"/>
              </a:ext>
            </a:extLst>
          </p:cNvPr>
          <p:cNvSpPr>
            <a:spLocks noGrp="1"/>
          </p:cNvSpPr>
          <p:nvPr>
            <p:ph type="body" sz="quarter" idx="14" hasCustomPrompt="1"/>
          </p:nvPr>
        </p:nvSpPr>
        <p:spPr>
          <a:xfrm>
            <a:off x="770660" y="4042066"/>
            <a:ext cx="10650681" cy="2296843"/>
          </a:xfrm>
          <a:effectLst/>
        </p:spPr>
        <p:txBody>
          <a:bodyPr anchor="t"/>
          <a:lstStyle>
            <a:lvl1pPr marL="0" indent="0" algn="ctr">
              <a:lnSpc>
                <a:spcPct val="120000"/>
              </a:lnSpc>
              <a:spcBef>
                <a:spcPts val="0"/>
              </a:spcBef>
              <a:spcAft>
                <a:spcPts val="0"/>
              </a:spcAft>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Tree>
    <p:extLst>
      <p:ext uri="{BB962C8B-B14F-4D97-AF65-F5344CB8AC3E}">
        <p14:creationId xmlns:p14="http://schemas.microsoft.com/office/powerpoint/2010/main" val="3272508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86F7BD38-A805-4B2C-9BDF-D56E94387879}" type="datetime1">
              <a:rPr lang="en-US" smtClean="0"/>
              <a:t>9/11/2026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tx1"/>
                </a:solidFill>
              </a:defRPr>
            </a:lvl1pPr>
          </a:lstStyle>
          <a:p>
            <a:fld id="{D57F1E4F-1CFF-5643-939E-217C01CDF56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86" r:id="rId1"/>
    <p:sldLayoutId id="2147483668" r:id="rId2"/>
    <p:sldLayoutId id="2147483669" r:id="rId3"/>
    <p:sldLayoutId id="2147483684" r:id="rId4"/>
    <p:sldLayoutId id="2147483672" r:id="rId5"/>
    <p:sldLayoutId id="2147483687" r:id="rId6"/>
    <p:sldLayoutId id="2147483671" r:id="rId7"/>
    <p:sldLayoutId id="2147483688" r:id="rId8"/>
    <p:sldLayoutId id="2147483689" r:id="rId9"/>
    <p:sldLayoutId id="2147483690" r:id="rId10"/>
    <p:sldLayoutId id="2147483691" r:id="rId11"/>
    <p:sldLayoutId id="2147483692" r:id="rId12"/>
    <p:sldLayoutId id="2147483693" r:id="rId13"/>
    <p:sldLayoutId id="2147483685" r:id="rId14"/>
  </p:sldLayoutIdLst>
  <p:hf sldNum="0" hdr="0" ftr="0" dt="0"/>
  <p:txStyles>
    <p:titleStyle>
      <a:lvl1pPr algn="l" defTabSz="457200" rtl="0" eaLnBrk="1" latinLnBrk="0" hangingPunct="1">
        <a:spcBef>
          <a:spcPct val="0"/>
        </a:spcBef>
        <a:buNone/>
        <a:defRPr sz="4000" b="1" kern="1200" baseline="0">
          <a:ln>
            <a:noFill/>
          </a:ln>
          <a:solidFill>
            <a:srgbClr val="FEFEFE"/>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buClr>
        <a:buFont typeface="Arial" panose="020B0604020202020204" pitchFamily="34" charset="0"/>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1"/>
        </a:buClr>
        <a:buFont typeface="Arial" panose="020B0604020202020204" pitchFamily="34" charset="0"/>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1"/>
        </a:buClr>
        <a:buFont typeface="Arial" panose="020B0604020202020204" pitchFamily="34" charset="0"/>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1"/>
        </a:buClr>
        <a:buFont typeface="Arial" panose="020B0604020202020204" pitchFamily="34" charset="0"/>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1"/>
        </a:buClr>
        <a:buFont typeface="Arial" panose="020B0604020202020204" pitchFamily="34" charset="0"/>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762A4-2E4B-23FB-9F8B-D54C0F90A08A}"/>
              </a:ext>
            </a:extLst>
          </p:cNvPr>
          <p:cNvSpPr>
            <a:spLocks noGrp="1"/>
          </p:cNvSpPr>
          <p:nvPr>
            <p:ph type="title"/>
          </p:nvPr>
        </p:nvSpPr>
        <p:spPr>
          <a:xfrm>
            <a:off x="810001" y="633046"/>
            <a:ext cx="10571998" cy="3366198"/>
          </a:xfrm>
        </p:spPr>
        <p:txBody>
          <a:bodyPr/>
          <a:lstStyle/>
          <a:p>
            <a:pPr lvl="0"/>
            <a:r>
              <a:rPr lang="en-US" noProof="0" dirty="0"/>
              <a:t>Nevada Taxation of Cannabis Study</a:t>
            </a:r>
          </a:p>
        </p:txBody>
      </p:sp>
    </p:spTree>
    <p:extLst>
      <p:ext uri="{BB962C8B-B14F-4D97-AF65-F5344CB8AC3E}">
        <p14:creationId xmlns:p14="http://schemas.microsoft.com/office/powerpoint/2010/main" val="431835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7740-ED88-9F6A-89FF-4B0DFAAC36EA}"/>
              </a:ext>
            </a:extLst>
          </p:cNvPr>
          <p:cNvSpPr>
            <a:spLocks noGrp="1"/>
          </p:cNvSpPr>
          <p:nvPr>
            <p:ph type="title"/>
          </p:nvPr>
        </p:nvSpPr>
        <p:spPr>
          <a:xfrm>
            <a:off x="944217" y="924167"/>
            <a:ext cx="4383156" cy="5009322"/>
          </a:xfrm>
        </p:spPr>
        <p:txBody>
          <a:bodyPr/>
          <a:lstStyle/>
          <a:p>
            <a:r>
              <a:rPr lang="en-US" dirty="0"/>
              <a:t>AB76</a:t>
            </a:r>
          </a:p>
        </p:txBody>
      </p:sp>
      <p:sp>
        <p:nvSpPr>
          <p:cNvPr id="3" name="Text Placeholder 2">
            <a:extLst>
              <a:ext uri="{FF2B5EF4-FFF2-40B4-BE49-F238E27FC236}">
                <a16:creationId xmlns:a16="http://schemas.microsoft.com/office/drawing/2014/main" id="{39A25282-EE8D-71BA-6317-EECFE33238DC}"/>
              </a:ext>
            </a:extLst>
          </p:cNvPr>
          <p:cNvSpPr>
            <a:spLocks noGrp="1"/>
          </p:cNvSpPr>
          <p:nvPr>
            <p:ph type="body" sz="quarter" idx="14"/>
          </p:nvPr>
        </p:nvSpPr>
        <p:spPr>
          <a:xfrm>
            <a:off x="6400800" y="924512"/>
            <a:ext cx="4750904" cy="5008977"/>
          </a:xfrm>
        </p:spPr>
        <p:txBody>
          <a:bodyPr/>
          <a:lstStyle/>
          <a:p>
            <a:pPr marL="342900" lvl="0" indent="-342900">
              <a:buAutoNum type="arabicParenR"/>
            </a:pPr>
            <a:r>
              <a:rPr lang="en-US" noProof="0" dirty="0"/>
              <a:t>Elimination of Wholesale Cannabis Tax with an Increase to Retail Cannabis Tax</a:t>
            </a:r>
          </a:p>
          <a:p>
            <a:pPr marL="342900" lvl="0" indent="-342900">
              <a:buAutoNum type="arabicParenR"/>
            </a:pPr>
            <a:r>
              <a:rPr lang="en-US" dirty="0"/>
              <a:t>Addition of Consumable Hemp Excise Tax</a:t>
            </a:r>
          </a:p>
        </p:txBody>
      </p:sp>
    </p:spTree>
    <p:extLst>
      <p:ext uri="{BB962C8B-B14F-4D97-AF65-F5344CB8AC3E}">
        <p14:creationId xmlns:p14="http://schemas.microsoft.com/office/powerpoint/2010/main" val="909924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CF8F5-609D-E31E-6659-2E3CE63097D7}"/>
              </a:ext>
            </a:extLst>
          </p:cNvPr>
          <p:cNvSpPr>
            <a:spLocks noGrp="1"/>
          </p:cNvSpPr>
          <p:nvPr>
            <p:ph type="title"/>
          </p:nvPr>
        </p:nvSpPr>
        <p:spPr>
          <a:xfrm>
            <a:off x="810001" y="1741064"/>
            <a:ext cx="10571998" cy="1928264"/>
          </a:xfrm>
        </p:spPr>
        <p:txBody>
          <a:bodyPr/>
          <a:lstStyle/>
          <a:p>
            <a:pPr lvl="0"/>
            <a:r>
              <a:rPr lang="en-US" dirty="0"/>
              <a:t>History of Cannabis Excise Tax in Nevada</a:t>
            </a:r>
            <a:endParaRPr lang="en-US" noProof="0" dirty="0"/>
          </a:p>
        </p:txBody>
      </p:sp>
    </p:spTree>
    <p:extLst>
      <p:ext uri="{BB962C8B-B14F-4D97-AF65-F5344CB8AC3E}">
        <p14:creationId xmlns:p14="http://schemas.microsoft.com/office/powerpoint/2010/main" val="1173936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63E25-7402-EAC9-107D-E3C80B9672C6}"/>
              </a:ext>
            </a:extLst>
          </p:cNvPr>
          <p:cNvSpPr>
            <a:spLocks noGrp="1"/>
          </p:cNvSpPr>
          <p:nvPr>
            <p:ph type="title"/>
          </p:nvPr>
        </p:nvSpPr>
        <p:spPr>
          <a:xfrm>
            <a:off x="529935" y="924339"/>
            <a:ext cx="3990110" cy="5009322"/>
          </a:xfrm>
        </p:spPr>
        <p:txBody>
          <a:bodyPr/>
          <a:lstStyle/>
          <a:p>
            <a:pPr lvl="0"/>
            <a:r>
              <a:rPr lang="en-US" noProof="0" dirty="0"/>
              <a:t>Cannabis Subject to Tax</a:t>
            </a:r>
          </a:p>
        </p:txBody>
      </p:sp>
      <p:sp>
        <p:nvSpPr>
          <p:cNvPr id="3" name="Content Placeholder 2">
            <a:extLst>
              <a:ext uri="{FF2B5EF4-FFF2-40B4-BE49-F238E27FC236}">
                <a16:creationId xmlns:a16="http://schemas.microsoft.com/office/drawing/2014/main" id="{DBBD146A-879C-A0DC-7A0C-2E7729C4D125}"/>
              </a:ext>
            </a:extLst>
          </p:cNvPr>
          <p:cNvSpPr>
            <a:spLocks noGrp="1"/>
          </p:cNvSpPr>
          <p:nvPr>
            <p:ph sz="quarter" idx="10"/>
          </p:nvPr>
        </p:nvSpPr>
        <p:spPr>
          <a:xfrm>
            <a:off x="5153836" y="873158"/>
            <a:ext cx="6177309" cy="1953489"/>
          </a:xfrm>
        </p:spPr>
        <p:txBody>
          <a:bodyPr>
            <a:noAutofit/>
          </a:bodyPr>
          <a:lstStyle/>
          <a:p>
            <a:r>
              <a:rPr lang="en-US" sz="1600" dirty="0"/>
              <a:t>FY 2017: Legalization of recreational cannabis</a:t>
            </a:r>
          </a:p>
          <a:p>
            <a:pPr lvl="1"/>
            <a:r>
              <a:rPr lang="en-US" dirty="0"/>
              <a:t>15% Wholesale Excise Tax</a:t>
            </a:r>
          </a:p>
          <a:p>
            <a:pPr lvl="1"/>
            <a:r>
              <a:rPr lang="en-US" dirty="0"/>
              <a:t>10% Retail Excise Tax introduced for adult-use cannabis</a:t>
            </a:r>
          </a:p>
          <a:p>
            <a:r>
              <a:rPr lang="en-US" sz="1600" dirty="0"/>
              <a:t>Retail Excise Tax distributions: State Education Fund.</a:t>
            </a:r>
          </a:p>
          <a:p>
            <a:r>
              <a:rPr lang="en-US" sz="1600" dirty="0"/>
              <a:t>Wholesale Cannabis Tax Distributions: Local governments, regulatory operations, State Education Fund</a:t>
            </a:r>
          </a:p>
          <a:p>
            <a:r>
              <a:rPr lang="en-US" sz="1600" dirty="0"/>
              <a:t>Over $700M generated for Nevada schools since 2018.</a:t>
            </a:r>
          </a:p>
        </p:txBody>
      </p:sp>
      <p:sp>
        <p:nvSpPr>
          <p:cNvPr id="6" name="Content Placeholder 5">
            <a:extLst>
              <a:ext uri="{FF2B5EF4-FFF2-40B4-BE49-F238E27FC236}">
                <a16:creationId xmlns:a16="http://schemas.microsoft.com/office/drawing/2014/main" id="{FCAFDB5C-106E-88F6-9353-25362AF2CB86}"/>
              </a:ext>
            </a:extLst>
          </p:cNvPr>
          <p:cNvSpPr>
            <a:spLocks noGrp="1"/>
          </p:cNvSpPr>
          <p:nvPr>
            <p:ph sz="quarter" idx="11"/>
          </p:nvPr>
        </p:nvSpPr>
        <p:spPr>
          <a:xfrm>
            <a:off x="5153836" y="3745924"/>
            <a:ext cx="6177309" cy="2238918"/>
          </a:xfrm>
        </p:spPr>
        <p:txBody>
          <a:bodyPr>
            <a:normAutofit/>
          </a:bodyPr>
          <a:lstStyle/>
          <a:p>
            <a:pPr lvl="0"/>
            <a:r>
              <a:rPr lang="en-US" sz="1600" dirty="0"/>
              <a:t>Medical and Adult-Use cannabis sales subject to local sales tax between 6.85%-8.375%</a:t>
            </a:r>
          </a:p>
          <a:p>
            <a:pPr lvl="0"/>
            <a:r>
              <a:rPr lang="en-US" sz="1600" dirty="0"/>
              <a:t>Medical cannabis subject to Wholesale Tax, but exempt from Retail Excise Tax</a:t>
            </a:r>
          </a:p>
          <a:p>
            <a:pPr lvl="1"/>
            <a:r>
              <a:rPr lang="en-US" dirty="0"/>
              <a:t>Wholesale Tax embedded in retail price of Medical Cannabis</a:t>
            </a:r>
          </a:p>
        </p:txBody>
      </p:sp>
    </p:spTree>
    <p:extLst>
      <p:ext uri="{BB962C8B-B14F-4D97-AF65-F5344CB8AC3E}">
        <p14:creationId xmlns:p14="http://schemas.microsoft.com/office/powerpoint/2010/main" val="311780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30132-7877-957A-8B0F-ECE8AAD29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212DA-2ABE-56BC-6C47-739F3AD55751}"/>
              </a:ext>
            </a:extLst>
          </p:cNvPr>
          <p:cNvSpPr>
            <a:spLocks noGrp="1"/>
          </p:cNvSpPr>
          <p:nvPr>
            <p:ph type="title"/>
          </p:nvPr>
        </p:nvSpPr>
        <p:spPr>
          <a:xfrm>
            <a:off x="529935" y="924339"/>
            <a:ext cx="3990110" cy="5009322"/>
          </a:xfrm>
        </p:spPr>
        <p:txBody>
          <a:bodyPr/>
          <a:lstStyle/>
          <a:p>
            <a:pPr lvl="0"/>
            <a:r>
              <a:rPr lang="en-US" noProof="0" dirty="0"/>
              <a:t>Other Taxes and Licensing Fees</a:t>
            </a:r>
          </a:p>
        </p:txBody>
      </p:sp>
      <p:sp>
        <p:nvSpPr>
          <p:cNvPr id="3" name="Content Placeholder 2">
            <a:extLst>
              <a:ext uri="{FF2B5EF4-FFF2-40B4-BE49-F238E27FC236}">
                <a16:creationId xmlns:a16="http://schemas.microsoft.com/office/drawing/2014/main" id="{1E077788-5549-7008-7DDB-C1B35BD7D1F9}"/>
              </a:ext>
            </a:extLst>
          </p:cNvPr>
          <p:cNvSpPr>
            <a:spLocks noGrp="1"/>
          </p:cNvSpPr>
          <p:nvPr>
            <p:ph sz="quarter" idx="10"/>
          </p:nvPr>
        </p:nvSpPr>
        <p:spPr>
          <a:xfrm>
            <a:off x="5153836" y="1389890"/>
            <a:ext cx="6177309" cy="1953489"/>
          </a:xfrm>
        </p:spPr>
        <p:txBody>
          <a:bodyPr>
            <a:normAutofit/>
          </a:bodyPr>
          <a:lstStyle/>
          <a:p>
            <a:r>
              <a:rPr lang="en-US" dirty="0"/>
              <a:t>Gross Sales Fees </a:t>
            </a:r>
          </a:p>
          <a:p>
            <a:pPr lvl="1"/>
            <a:r>
              <a:rPr lang="en-US" dirty="0"/>
              <a:t>Counties Permitted to assess up to 3% of Gross Revenue </a:t>
            </a:r>
          </a:p>
          <a:p>
            <a:r>
              <a:rPr lang="en-US" dirty="0"/>
              <a:t>Flat Fees</a:t>
            </a:r>
          </a:p>
          <a:p>
            <a:pPr lvl="1"/>
            <a:r>
              <a:rPr lang="en-US" dirty="0"/>
              <a:t>Local Licensing with various fee structures</a:t>
            </a:r>
          </a:p>
        </p:txBody>
      </p:sp>
      <p:sp>
        <p:nvSpPr>
          <p:cNvPr id="6" name="Content Placeholder 5">
            <a:extLst>
              <a:ext uri="{FF2B5EF4-FFF2-40B4-BE49-F238E27FC236}">
                <a16:creationId xmlns:a16="http://schemas.microsoft.com/office/drawing/2014/main" id="{6E3DC89D-9BC0-BDCA-3A7B-D925F0DDFBF6}"/>
              </a:ext>
            </a:extLst>
          </p:cNvPr>
          <p:cNvSpPr>
            <a:spLocks noGrp="1"/>
          </p:cNvSpPr>
          <p:nvPr>
            <p:ph sz="quarter" idx="11"/>
          </p:nvPr>
        </p:nvSpPr>
        <p:spPr>
          <a:xfrm>
            <a:off x="5153836" y="3745924"/>
            <a:ext cx="6177309" cy="2238918"/>
          </a:xfrm>
        </p:spPr>
        <p:txBody>
          <a:bodyPr/>
          <a:lstStyle/>
          <a:p>
            <a:pPr lvl="0"/>
            <a:r>
              <a:rPr lang="en-US" sz="1600" dirty="0"/>
              <a:t>Federal Tax Restrictions – IRS Code 280E</a:t>
            </a:r>
          </a:p>
          <a:p>
            <a:pPr lvl="1"/>
            <a:r>
              <a:rPr lang="en-US" dirty="0"/>
              <a:t>Cannot deduct ordinary business expenses due to the Federal Schedule I status</a:t>
            </a:r>
          </a:p>
          <a:p>
            <a:pPr lvl="1"/>
            <a:r>
              <a:rPr lang="en-US" dirty="0"/>
              <a:t>Only Cost of Goods Sold (COGS)</a:t>
            </a:r>
          </a:p>
          <a:p>
            <a:pPr lvl="1"/>
            <a:r>
              <a:rPr lang="en-US" dirty="0"/>
              <a:t>Effective Tax Rates may exceed 70%</a:t>
            </a:r>
          </a:p>
        </p:txBody>
      </p:sp>
    </p:spTree>
    <p:extLst>
      <p:ext uri="{BB962C8B-B14F-4D97-AF65-F5344CB8AC3E}">
        <p14:creationId xmlns:p14="http://schemas.microsoft.com/office/powerpoint/2010/main" val="482843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85972AC-EBF0-AEDE-17FB-A51EAA83AA0E}"/>
              </a:ext>
            </a:extLst>
          </p:cNvPr>
          <p:cNvSpPr>
            <a:spLocks noGrp="1"/>
          </p:cNvSpPr>
          <p:nvPr>
            <p:ph type="title"/>
          </p:nvPr>
        </p:nvSpPr>
        <p:spPr>
          <a:xfrm>
            <a:off x="8036952" y="477518"/>
            <a:ext cx="3829465" cy="2693887"/>
          </a:xfrm>
        </p:spPr>
        <p:txBody>
          <a:bodyPr/>
          <a:lstStyle/>
          <a:p>
            <a:r>
              <a:rPr lang="en-US" dirty="0"/>
              <a:t>Current Market</a:t>
            </a:r>
          </a:p>
        </p:txBody>
      </p:sp>
      <p:sp>
        <p:nvSpPr>
          <p:cNvPr id="6" name="TextBox 5">
            <a:extLst>
              <a:ext uri="{FF2B5EF4-FFF2-40B4-BE49-F238E27FC236}">
                <a16:creationId xmlns:a16="http://schemas.microsoft.com/office/drawing/2014/main" id="{A26EF42F-DEB8-06E9-7EC2-C0369E4A752E}"/>
              </a:ext>
            </a:extLst>
          </p:cNvPr>
          <p:cNvSpPr txBox="1"/>
          <p:nvPr/>
        </p:nvSpPr>
        <p:spPr>
          <a:xfrm>
            <a:off x="585216" y="1859339"/>
            <a:ext cx="6336792" cy="3416320"/>
          </a:xfrm>
          <a:prstGeom prst="rect">
            <a:avLst/>
          </a:prstGeom>
          <a:noFill/>
        </p:spPr>
        <p:txBody>
          <a:bodyPr wrap="square">
            <a:spAutoFit/>
          </a:bodyPr>
          <a:lstStyle/>
          <a:p>
            <a:pPr marL="285750" lvl="0" indent="-285750">
              <a:buFont typeface="Arial" panose="020B0604020202020204" pitchFamily="34" charset="0"/>
              <a:buChar char="•"/>
            </a:pPr>
            <a:r>
              <a:rPr lang="en-US" dirty="0"/>
              <a:t>Cannabis Excise Tax Revenue peaked in FY 2021</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40% decrease in Cannabis Excise Tax Revenue distributed to State Education Fund </a:t>
            </a:r>
          </a:p>
          <a:p>
            <a:pPr marL="742950" lvl="1" indent="-285750">
              <a:buFont typeface="Arial" panose="020B0604020202020204" pitchFamily="34" charset="0"/>
              <a:buChar char="•"/>
            </a:pPr>
            <a:r>
              <a:rPr lang="en-US" dirty="0"/>
              <a:t>(FY 2021 to FY 2025)</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Steady price decline for cannabis</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Maturing Market </a:t>
            </a:r>
          </a:p>
        </p:txBody>
      </p:sp>
    </p:spTree>
    <p:extLst>
      <p:ext uri="{BB962C8B-B14F-4D97-AF65-F5344CB8AC3E}">
        <p14:creationId xmlns:p14="http://schemas.microsoft.com/office/powerpoint/2010/main" val="2610945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F441-EA78-54E6-60AB-A605311BB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03C55-D3E5-E768-2930-5D73373EE4A1}"/>
              </a:ext>
            </a:extLst>
          </p:cNvPr>
          <p:cNvSpPr>
            <a:spLocks noGrp="1"/>
          </p:cNvSpPr>
          <p:nvPr>
            <p:ph type="title"/>
          </p:nvPr>
        </p:nvSpPr>
        <p:spPr>
          <a:xfrm>
            <a:off x="810001" y="1741064"/>
            <a:ext cx="10571998" cy="1928264"/>
          </a:xfrm>
        </p:spPr>
        <p:txBody>
          <a:bodyPr/>
          <a:lstStyle/>
          <a:p>
            <a:pPr lvl="0"/>
            <a:r>
              <a:rPr lang="en-US" dirty="0"/>
              <a:t>Nevada Licensed Cannabis Sales Analysis</a:t>
            </a:r>
            <a:endParaRPr lang="en-US" noProof="0" dirty="0"/>
          </a:p>
        </p:txBody>
      </p:sp>
    </p:spTree>
    <p:extLst>
      <p:ext uri="{BB962C8B-B14F-4D97-AF65-F5344CB8AC3E}">
        <p14:creationId xmlns:p14="http://schemas.microsoft.com/office/powerpoint/2010/main" val="3794512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2E479-EA78-FD21-241A-5DD705742EC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F971801-F7C0-0599-62B8-B060AC63BA70}"/>
              </a:ext>
            </a:extLst>
          </p:cNvPr>
          <p:cNvSpPr>
            <a:spLocks noGrp="1"/>
          </p:cNvSpPr>
          <p:nvPr>
            <p:ph type="title"/>
          </p:nvPr>
        </p:nvSpPr>
        <p:spPr>
          <a:xfrm>
            <a:off x="7918080" y="1300478"/>
            <a:ext cx="3829465" cy="2693887"/>
          </a:xfrm>
        </p:spPr>
        <p:txBody>
          <a:bodyPr/>
          <a:lstStyle/>
          <a:p>
            <a:pPr algn="ctr"/>
            <a:r>
              <a:rPr lang="en-US" dirty="0"/>
              <a:t>Sales Analysis Overview</a:t>
            </a:r>
          </a:p>
        </p:txBody>
      </p:sp>
      <p:sp>
        <p:nvSpPr>
          <p:cNvPr id="6" name="TextBox 5">
            <a:extLst>
              <a:ext uri="{FF2B5EF4-FFF2-40B4-BE49-F238E27FC236}">
                <a16:creationId xmlns:a16="http://schemas.microsoft.com/office/drawing/2014/main" id="{CA379D45-080F-A298-C777-FF7D453E0D76}"/>
              </a:ext>
            </a:extLst>
          </p:cNvPr>
          <p:cNvSpPr txBox="1"/>
          <p:nvPr/>
        </p:nvSpPr>
        <p:spPr>
          <a:xfrm>
            <a:off x="548640" y="1402139"/>
            <a:ext cx="6336792" cy="3970318"/>
          </a:xfrm>
          <a:prstGeom prst="rect">
            <a:avLst/>
          </a:prstGeom>
          <a:noFill/>
        </p:spPr>
        <p:txBody>
          <a:bodyPr wrap="square">
            <a:spAutoFit/>
          </a:bodyPr>
          <a:lstStyle/>
          <a:p>
            <a:pPr marL="285750" lvl="0" indent="-285750">
              <a:buFont typeface="Arial" panose="020B0604020202020204" pitchFamily="34" charset="0"/>
              <a:buChar char="•"/>
            </a:pPr>
            <a:r>
              <a:rPr lang="en-US" dirty="0"/>
              <a:t>Dataset: January 2019 – December 2025 Sales Recorded in METRC</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8,374 observations: Monthly Sales Total by Cannabis Category by County</a:t>
            </a:r>
          </a:p>
          <a:p>
            <a:pPr marL="742950" lvl="1" indent="-285750">
              <a:buFont typeface="Arial" panose="020B0604020202020204" pitchFamily="34" charset="0"/>
              <a:buChar char="•"/>
            </a:pPr>
            <a:r>
              <a:rPr lang="en-US" dirty="0"/>
              <a:t>Includes 11 counties and 28 product categories</a:t>
            </a:r>
          </a:p>
          <a:p>
            <a:pPr marL="742950" lvl="1" indent="-285750">
              <a:buFont typeface="Arial" panose="020B0604020202020204" pitchFamily="34" charset="0"/>
              <a:buChar char="•"/>
            </a:pPr>
            <a:r>
              <a:rPr lang="en-US" dirty="0"/>
              <a:t>The 28 categories were later aggregated to 10 for final analysis</a:t>
            </a:r>
          </a:p>
          <a:p>
            <a:pPr marL="742950" lvl="1" indent="-285750">
              <a:buFont typeface="Arial" panose="020B0604020202020204" pitchFamily="34" charset="0"/>
              <a:buChar char="•"/>
            </a:pPr>
            <a:r>
              <a:rPr lang="en-US" dirty="0"/>
              <a:t>7 of those categories made up 99.3% of sales</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Approximately $5.46B in Sales, 550.5M Units/Grams, 150.7M transactions</a:t>
            </a:r>
          </a:p>
        </p:txBody>
      </p:sp>
    </p:spTree>
    <p:extLst>
      <p:ext uri="{BB962C8B-B14F-4D97-AF65-F5344CB8AC3E}">
        <p14:creationId xmlns:p14="http://schemas.microsoft.com/office/powerpoint/2010/main" val="765432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9FB1C-9CA2-1793-C237-9B6F755CC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EFDCF-DFB5-2BF8-7BBF-4F196863676A}"/>
              </a:ext>
            </a:extLst>
          </p:cNvPr>
          <p:cNvSpPr>
            <a:spLocks noGrp="1"/>
          </p:cNvSpPr>
          <p:nvPr>
            <p:ph type="title"/>
          </p:nvPr>
        </p:nvSpPr>
        <p:spPr>
          <a:xfrm>
            <a:off x="941831" y="707792"/>
            <a:ext cx="10110983" cy="517504"/>
          </a:xfrm>
        </p:spPr>
        <p:txBody>
          <a:bodyPr/>
          <a:lstStyle/>
          <a:p>
            <a:pPr lvl="0"/>
            <a:r>
              <a:rPr lang="en-US" dirty="0"/>
              <a:t>7 Years of Nevada Cannabis </a:t>
            </a:r>
            <a:endParaRPr lang="en-US" noProof="0" dirty="0"/>
          </a:p>
        </p:txBody>
      </p:sp>
      <p:pic>
        <p:nvPicPr>
          <p:cNvPr id="3" name="Content Placeholder 10">
            <a:extLst>
              <a:ext uri="{FF2B5EF4-FFF2-40B4-BE49-F238E27FC236}">
                <a16:creationId xmlns:a16="http://schemas.microsoft.com/office/drawing/2014/main" id="{685624A2-B1A4-117B-3E2F-9C873E832907}"/>
              </a:ext>
            </a:extLst>
          </p:cNvPr>
          <p:cNvPicPr>
            <a:picLocks noChangeAspect="1"/>
          </p:cNvPicPr>
          <p:nvPr/>
        </p:nvPicPr>
        <p:blipFill>
          <a:blip r:embed="rId3"/>
          <a:stretch>
            <a:fillRect/>
          </a:stretch>
        </p:blipFill>
        <p:spPr>
          <a:xfrm>
            <a:off x="1380744" y="1599820"/>
            <a:ext cx="9156954" cy="4377024"/>
          </a:xfrm>
          <a:prstGeom prst="rect">
            <a:avLst/>
          </a:prstGeom>
          <a:effectLst/>
        </p:spPr>
      </p:pic>
    </p:spTree>
    <p:extLst>
      <p:ext uri="{BB962C8B-B14F-4D97-AF65-F5344CB8AC3E}">
        <p14:creationId xmlns:p14="http://schemas.microsoft.com/office/powerpoint/2010/main" val="2482657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6A828-28AE-D57F-82D2-E27C95EE2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4956D2-C312-853D-0FD2-4D0851290B6D}"/>
              </a:ext>
            </a:extLst>
          </p:cNvPr>
          <p:cNvSpPr>
            <a:spLocks noGrp="1"/>
          </p:cNvSpPr>
          <p:nvPr>
            <p:ph type="title"/>
          </p:nvPr>
        </p:nvSpPr>
        <p:spPr>
          <a:xfrm>
            <a:off x="941831" y="707792"/>
            <a:ext cx="10110983" cy="517504"/>
          </a:xfrm>
        </p:spPr>
        <p:txBody>
          <a:bodyPr/>
          <a:lstStyle/>
          <a:p>
            <a:pPr lvl="0"/>
            <a:r>
              <a:rPr lang="en-US" dirty="0"/>
              <a:t>Annual Price Trends</a:t>
            </a:r>
            <a:endParaRPr lang="en-US" noProof="0" dirty="0"/>
          </a:p>
        </p:txBody>
      </p:sp>
      <p:pic>
        <p:nvPicPr>
          <p:cNvPr id="4" name="Picture">
            <a:extLst>
              <a:ext uri="{FF2B5EF4-FFF2-40B4-BE49-F238E27FC236}">
                <a16:creationId xmlns:a16="http://schemas.microsoft.com/office/drawing/2014/main" id="{4B18F23E-A9FC-CE30-077F-034E3A99AF8B}"/>
              </a:ext>
            </a:extLst>
          </p:cNvPr>
          <p:cNvPicPr/>
          <p:nvPr/>
        </p:nvPicPr>
        <p:blipFill>
          <a:blip r:embed="rId3"/>
          <a:stretch>
            <a:fillRect/>
          </a:stretch>
        </p:blipFill>
        <p:spPr bwMode="auto">
          <a:xfrm>
            <a:off x="941831" y="1746503"/>
            <a:ext cx="10110983" cy="4206621"/>
          </a:xfrm>
          <a:prstGeom prst="rect">
            <a:avLst/>
          </a:prstGeom>
          <a:noFill/>
          <a:ln w="9525">
            <a:noFill/>
            <a:headEnd/>
            <a:tailEnd/>
          </a:ln>
        </p:spPr>
      </p:pic>
    </p:spTree>
    <p:extLst>
      <p:ext uri="{BB962C8B-B14F-4D97-AF65-F5344CB8AC3E}">
        <p14:creationId xmlns:p14="http://schemas.microsoft.com/office/powerpoint/2010/main" val="3319561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67F6C-76AB-3EB0-8A4F-2EF0E5A23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99353-27C1-8341-67D1-8D1788B99DA6}"/>
              </a:ext>
            </a:extLst>
          </p:cNvPr>
          <p:cNvSpPr>
            <a:spLocks noGrp="1"/>
          </p:cNvSpPr>
          <p:nvPr>
            <p:ph type="title"/>
          </p:nvPr>
        </p:nvSpPr>
        <p:spPr>
          <a:xfrm>
            <a:off x="941831" y="707792"/>
            <a:ext cx="10110983" cy="517504"/>
          </a:xfrm>
        </p:spPr>
        <p:txBody>
          <a:bodyPr/>
          <a:lstStyle/>
          <a:p>
            <a:pPr lvl="0"/>
            <a:r>
              <a:rPr lang="en-US" dirty="0"/>
              <a:t>Monthly Price Variation</a:t>
            </a:r>
            <a:endParaRPr lang="en-US" noProof="0" dirty="0"/>
          </a:p>
        </p:txBody>
      </p:sp>
      <p:pic>
        <p:nvPicPr>
          <p:cNvPr id="5" name="Picture">
            <a:extLst>
              <a:ext uri="{FF2B5EF4-FFF2-40B4-BE49-F238E27FC236}">
                <a16:creationId xmlns:a16="http://schemas.microsoft.com/office/drawing/2014/main" id="{B424D132-340F-1026-0F42-CD25CD8E5F32}"/>
              </a:ext>
            </a:extLst>
          </p:cNvPr>
          <p:cNvPicPr/>
          <p:nvPr/>
        </p:nvPicPr>
        <p:blipFill>
          <a:blip r:embed="rId3"/>
          <a:stretch>
            <a:fillRect/>
          </a:stretch>
        </p:blipFill>
        <p:spPr bwMode="auto">
          <a:xfrm>
            <a:off x="1380744" y="1645920"/>
            <a:ext cx="8979408" cy="3621024"/>
          </a:xfrm>
          <a:prstGeom prst="rect">
            <a:avLst/>
          </a:prstGeom>
          <a:noFill/>
          <a:ln w="9525">
            <a:noFill/>
            <a:headEnd/>
            <a:tailEnd/>
          </a:ln>
        </p:spPr>
      </p:pic>
    </p:spTree>
    <p:extLst>
      <p:ext uri="{BB962C8B-B14F-4D97-AF65-F5344CB8AC3E}">
        <p14:creationId xmlns:p14="http://schemas.microsoft.com/office/powerpoint/2010/main" val="2307148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02355-12D9-FCDD-3B3F-F737C707618C}"/>
            </a:ext>
          </a:extLst>
        </p:cNvPr>
        <p:cNvGrpSpPr/>
        <p:nvPr/>
      </p:nvGrpSpPr>
      <p:grpSpPr>
        <a:xfrm>
          <a:off x="0" y="0"/>
          <a:ext cx="0" cy="0"/>
          <a:chOff x="0" y="0"/>
          <a:chExt cx="0" cy="0"/>
        </a:xfrm>
      </p:grpSpPr>
      <p:pic>
        <p:nvPicPr>
          <p:cNvPr id="3" name="Picture">
            <a:extLst>
              <a:ext uri="{FF2B5EF4-FFF2-40B4-BE49-F238E27FC236}">
                <a16:creationId xmlns:a16="http://schemas.microsoft.com/office/drawing/2014/main" id="{19C349C2-990F-CA14-0E5A-3AC5925940D5}"/>
              </a:ext>
            </a:extLst>
          </p:cNvPr>
          <p:cNvPicPr/>
          <p:nvPr/>
        </p:nvPicPr>
        <p:blipFill>
          <a:blip r:embed="rId3"/>
          <a:stretch>
            <a:fillRect/>
          </a:stretch>
        </p:blipFill>
        <p:spPr bwMode="auto">
          <a:xfrm>
            <a:off x="1472184" y="969645"/>
            <a:ext cx="8787383" cy="4918710"/>
          </a:xfrm>
          <a:prstGeom prst="rect">
            <a:avLst/>
          </a:prstGeom>
          <a:noFill/>
          <a:ln w="9525">
            <a:noFill/>
            <a:headEnd/>
            <a:tailEnd/>
          </a:ln>
        </p:spPr>
      </p:pic>
    </p:spTree>
    <p:extLst>
      <p:ext uri="{BB962C8B-B14F-4D97-AF65-F5344CB8AC3E}">
        <p14:creationId xmlns:p14="http://schemas.microsoft.com/office/powerpoint/2010/main" val="462178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F4760-8ED5-1036-85B7-ACC896F98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FE4587-50BD-FB26-A207-F1F7639C5088}"/>
              </a:ext>
            </a:extLst>
          </p:cNvPr>
          <p:cNvSpPr>
            <a:spLocks noGrp="1"/>
          </p:cNvSpPr>
          <p:nvPr>
            <p:ph type="title"/>
          </p:nvPr>
        </p:nvSpPr>
        <p:spPr>
          <a:xfrm>
            <a:off x="941831" y="707792"/>
            <a:ext cx="10110983" cy="517504"/>
          </a:xfrm>
        </p:spPr>
        <p:txBody>
          <a:bodyPr/>
          <a:lstStyle/>
          <a:p>
            <a:pPr lvl="0"/>
            <a:r>
              <a:rPr lang="en-US" dirty="0"/>
              <a:t>Quantity Demanded by Category</a:t>
            </a:r>
            <a:endParaRPr lang="en-US" noProof="0" dirty="0"/>
          </a:p>
        </p:txBody>
      </p:sp>
      <p:pic>
        <p:nvPicPr>
          <p:cNvPr id="3" name="Picture">
            <a:extLst>
              <a:ext uri="{FF2B5EF4-FFF2-40B4-BE49-F238E27FC236}">
                <a16:creationId xmlns:a16="http://schemas.microsoft.com/office/drawing/2014/main" id="{E3C4FC49-410F-71E8-FF4B-36E178DBACF6}"/>
              </a:ext>
            </a:extLst>
          </p:cNvPr>
          <p:cNvPicPr/>
          <p:nvPr/>
        </p:nvPicPr>
        <p:blipFill>
          <a:blip r:embed="rId3"/>
          <a:stretch>
            <a:fillRect/>
          </a:stretch>
        </p:blipFill>
        <p:spPr bwMode="auto">
          <a:xfrm>
            <a:off x="1362456" y="1335024"/>
            <a:ext cx="9125712" cy="4937760"/>
          </a:xfrm>
          <a:prstGeom prst="rect">
            <a:avLst/>
          </a:prstGeom>
          <a:noFill/>
          <a:ln w="9525">
            <a:noFill/>
            <a:headEnd/>
            <a:tailEnd/>
          </a:ln>
        </p:spPr>
      </p:pic>
    </p:spTree>
    <p:extLst>
      <p:ext uri="{BB962C8B-B14F-4D97-AF65-F5344CB8AC3E}">
        <p14:creationId xmlns:p14="http://schemas.microsoft.com/office/powerpoint/2010/main" val="2870729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DEA5C-76FA-450C-E40F-A84757C56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3C278-3703-FF53-92EF-723CE76C7A03}"/>
              </a:ext>
            </a:extLst>
          </p:cNvPr>
          <p:cNvSpPr>
            <a:spLocks noGrp="1"/>
          </p:cNvSpPr>
          <p:nvPr>
            <p:ph type="title"/>
          </p:nvPr>
        </p:nvSpPr>
        <p:spPr>
          <a:xfrm>
            <a:off x="529935" y="924339"/>
            <a:ext cx="3990110" cy="5009322"/>
          </a:xfrm>
        </p:spPr>
        <p:txBody>
          <a:bodyPr anchor="ctr">
            <a:normAutofit/>
          </a:bodyPr>
          <a:lstStyle/>
          <a:p>
            <a:r>
              <a:rPr lang="en-US" dirty="0"/>
              <a:t>Outbound Cannabis from Cultivation Licensees</a:t>
            </a:r>
          </a:p>
        </p:txBody>
      </p:sp>
      <p:pic>
        <p:nvPicPr>
          <p:cNvPr id="7" name="Picture">
            <a:extLst>
              <a:ext uri="{FF2B5EF4-FFF2-40B4-BE49-F238E27FC236}">
                <a16:creationId xmlns:a16="http://schemas.microsoft.com/office/drawing/2014/main" id="{8020047B-0386-E795-B0B8-4921B9096107}"/>
              </a:ext>
            </a:extLst>
          </p:cNvPr>
          <p:cNvPicPr/>
          <p:nvPr/>
        </p:nvPicPr>
        <p:blipFill>
          <a:blip r:embed="rId3"/>
          <a:stretch>
            <a:fillRect/>
          </a:stretch>
        </p:blipFill>
        <p:spPr bwMode="auto">
          <a:xfrm>
            <a:off x="4729975" y="3200400"/>
            <a:ext cx="7173950" cy="3245717"/>
          </a:xfrm>
          <a:prstGeom prst="rect">
            <a:avLst/>
          </a:prstGeom>
          <a:noFill/>
          <a:ln w="9525">
            <a:noFill/>
            <a:headEnd/>
            <a:tailEnd/>
          </a:ln>
        </p:spPr>
      </p:pic>
      <p:pic>
        <p:nvPicPr>
          <p:cNvPr id="8" name="Picture">
            <a:extLst>
              <a:ext uri="{FF2B5EF4-FFF2-40B4-BE49-F238E27FC236}">
                <a16:creationId xmlns:a16="http://schemas.microsoft.com/office/drawing/2014/main" id="{D84C49F1-6F61-EF50-3D6B-A0FB10BB67E6}"/>
              </a:ext>
            </a:extLst>
          </p:cNvPr>
          <p:cNvPicPr/>
          <p:nvPr/>
        </p:nvPicPr>
        <p:blipFill>
          <a:blip r:embed="rId4"/>
          <a:stretch>
            <a:fillRect/>
          </a:stretch>
        </p:blipFill>
        <p:spPr bwMode="auto">
          <a:xfrm>
            <a:off x="4729975" y="411883"/>
            <a:ext cx="7173949" cy="2677005"/>
          </a:xfrm>
          <a:prstGeom prst="rect">
            <a:avLst/>
          </a:prstGeom>
          <a:noFill/>
          <a:ln w="9525">
            <a:noFill/>
            <a:headEnd/>
            <a:tailEnd/>
          </a:ln>
        </p:spPr>
      </p:pic>
    </p:spTree>
    <p:extLst>
      <p:ext uri="{BB962C8B-B14F-4D97-AF65-F5344CB8AC3E}">
        <p14:creationId xmlns:p14="http://schemas.microsoft.com/office/powerpoint/2010/main" val="841937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6B512-C396-7612-EE8D-9686E19BE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CC349-8E3E-1352-C5A3-E15AF0FA000C}"/>
              </a:ext>
            </a:extLst>
          </p:cNvPr>
          <p:cNvSpPr>
            <a:spLocks noGrp="1"/>
          </p:cNvSpPr>
          <p:nvPr>
            <p:ph type="title"/>
          </p:nvPr>
        </p:nvSpPr>
        <p:spPr>
          <a:xfrm>
            <a:off x="1198309" y="847493"/>
            <a:ext cx="10110983" cy="1782857"/>
          </a:xfrm>
        </p:spPr>
        <p:txBody>
          <a:bodyPr/>
          <a:lstStyle/>
          <a:p>
            <a:pPr lvl="0"/>
            <a:r>
              <a:rPr lang="en-US" dirty="0"/>
              <a:t>Elimination of Wholesale Excise Tax &amp; Increase to Retail Excise Tax</a:t>
            </a:r>
            <a:br>
              <a:rPr lang="en-US" dirty="0"/>
            </a:br>
            <a:r>
              <a:rPr lang="en-US" dirty="0"/>
              <a:t>Policy Scenario Results</a:t>
            </a:r>
            <a:endParaRPr lang="en-US" noProof="0" dirty="0"/>
          </a:p>
        </p:txBody>
      </p:sp>
      <p:pic>
        <p:nvPicPr>
          <p:cNvPr id="4" name="Picture">
            <a:extLst>
              <a:ext uri="{FF2B5EF4-FFF2-40B4-BE49-F238E27FC236}">
                <a16:creationId xmlns:a16="http://schemas.microsoft.com/office/drawing/2014/main" id="{62900EDA-536B-4020-930F-0496A47D63C2}"/>
              </a:ext>
            </a:extLst>
          </p:cNvPr>
          <p:cNvPicPr/>
          <p:nvPr/>
        </p:nvPicPr>
        <p:blipFill>
          <a:blip r:embed="rId3"/>
          <a:stretch>
            <a:fillRect/>
          </a:stretch>
        </p:blipFill>
        <p:spPr bwMode="auto">
          <a:xfrm>
            <a:off x="2152650" y="3027555"/>
            <a:ext cx="7886700" cy="3111190"/>
          </a:xfrm>
          <a:prstGeom prst="rect">
            <a:avLst/>
          </a:prstGeom>
          <a:noFill/>
          <a:ln w="9525">
            <a:noFill/>
            <a:headEnd/>
            <a:tailEnd/>
          </a:ln>
        </p:spPr>
      </p:pic>
    </p:spTree>
    <p:extLst>
      <p:ext uri="{BB962C8B-B14F-4D97-AF65-F5344CB8AC3E}">
        <p14:creationId xmlns:p14="http://schemas.microsoft.com/office/powerpoint/2010/main" val="3588573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06DF8-E0B6-C8F7-9DBE-FB95FA912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6F5E33-E6E5-EC90-769C-2CFD97AFEF5C}"/>
              </a:ext>
            </a:extLst>
          </p:cNvPr>
          <p:cNvSpPr>
            <a:spLocks noGrp="1"/>
          </p:cNvSpPr>
          <p:nvPr>
            <p:ph type="title"/>
          </p:nvPr>
        </p:nvSpPr>
        <p:spPr>
          <a:xfrm>
            <a:off x="529935" y="924339"/>
            <a:ext cx="3990110" cy="5009322"/>
          </a:xfrm>
        </p:spPr>
        <p:txBody>
          <a:bodyPr/>
          <a:lstStyle/>
          <a:p>
            <a:pPr lvl="0"/>
            <a:r>
              <a:rPr lang="en-US" noProof="0" dirty="0"/>
              <a:t>Eliminating Wholesale Excise Tax &amp; Increasing Retail Tax</a:t>
            </a:r>
          </a:p>
        </p:txBody>
      </p:sp>
      <p:sp>
        <p:nvSpPr>
          <p:cNvPr id="3" name="Content Placeholder 2">
            <a:extLst>
              <a:ext uri="{FF2B5EF4-FFF2-40B4-BE49-F238E27FC236}">
                <a16:creationId xmlns:a16="http://schemas.microsoft.com/office/drawing/2014/main" id="{265CED5E-C153-4496-A206-C39FB67ED6E6}"/>
              </a:ext>
            </a:extLst>
          </p:cNvPr>
          <p:cNvSpPr>
            <a:spLocks noGrp="1"/>
          </p:cNvSpPr>
          <p:nvPr>
            <p:ph sz="quarter" idx="10"/>
          </p:nvPr>
        </p:nvSpPr>
        <p:spPr>
          <a:xfrm>
            <a:off x="5153836" y="2007220"/>
            <a:ext cx="6177309" cy="819427"/>
          </a:xfrm>
        </p:spPr>
        <p:txBody>
          <a:bodyPr>
            <a:noAutofit/>
          </a:bodyPr>
          <a:lstStyle/>
          <a:p>
            <a:r>
              <a:rPr lang="en-US" dirty="0"/>
              <a:t>Retail Excise Tax Rate Set between 12% to 15%</a:t>
            </a:r>
          </a:p>
        </p:txBody>
      </p:sp>
      <p:sp>
        <p:nvSpPr>
          <p:cNvPr id="6" name="Content Placeholder 5">
            <a:extLst>
              <a:ext uri="{FF2B5EF4-FFF2-40B4-BE49-F238E27FC236}">
                <a16:creationId xmlns:a16="http://schemas.microsoft.com/office/drawing/2014/main" id="{5B4707E1-01A7-50C1-D9CC-E04546F8B655}"/>
              </a:ext>
            </a:extLst>
          </p:cNvPr>
          <p:cNvSpPr>
            <a:spLocks noGrp="1"/>
          </p:cNvSpPr>
          <p:nvPr>
            <p:ph sz="quarter" idx="11"/>
          </p:nvPr>
        </p:nvSpPr>
        <p:spPr>
          <a:xfrm>
            <a:off x="5153836" y="3745924"/>
            <a:ext cx="6177309" cy="2238918"/>
          </a:xfrm>
        </p:spPr>
        <p:txBody>
          <a:bodyPr>
            <a:normAutofit/>
          </a:bodyPr>
          <a:lstStyle/>
          <a:p>
            <a:pPr lvl="0"/>
            <a:r>
              <a:rPr lang="en-US" dirty="0"/>
              <a:t>Existing distributions currently funded through the Wholesale Cannabis Tax would also need to be addressed through the Retail Cannabis Excise Tax </a:t>
            </a:r>
          </a:p>
        </p:txBody>
      </p:sp>
    </p:spTree>
    <p:extLst>
      <p:ext uri="{BB962C8B-B14F-4D97-AF65-F5344CB8AC3E}">
        <p14:creationId xmlns:p14="http://schemas.microsoft.com/office/powerpoint/2010/main" val="3761340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D120D-BD95-B539-4641-5CA7BC7990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527D9-661B-977C-D7F7-1F633BF7E883}"/>
              </a:ext>
            </a:extLst>
          </p:cNvPr>
          <p:cNvSpPr>
            <a:spLocks noGrp="1"/>
          </p:cNvSpPr>
          <p:nvPr>
            <p:ph type="title"/>
          </p:nvPr>
        </p:nvSpPr>
        <p:spPr>
          <a:xfrm>
            <a:off x="2685425" y="1462282"/>
            <a:ext cx="6821150" cy="2184165"/>
          </a:xfrm>
        </p:spPr>
        <p:txBody>
          <a:bodyPr/>
          <a:lstStyle/>
          <a:p>
            <a:pPr lvl="0"/>
            <a:r>
              <a:rPr lang="en-US" dirty="0"/>
              <a:t>Implementation of Intoxicating Hemp Excise Tax</a:t>
            </a:r>
            <a:endParaRPr lang="en-US" noProof="0" dirty="0"/>
          </a:p>
        </p:txBody>
      </p:sp>
    </p:spTree>
    <p:extLst>
      <p:ext uri="{BB962C8B-B14F-4D97-AF65-F5344CB8AC3E}">
        <p14:creationId xmlns:p14="http://schemas.microsoft.com/office/powerpoint/2010/main" val="36861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7B09E-998D-E90D-2D90-7E0F7FF314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1F0A31-E78A-A5E1-5629-19BEFDAFF526}"/>
              </a:ext>
            </a:extLst>
          </p:cNvPr>
          <p:cNvSpPr>
            <a:spLocks noGrp="1"/>
          </p:cNvSpPr>
          <p:nvPr>
            <p:ph type="title"/>
          </p:nvPr>
        </p:nvSpPr>
        <p:spPr>
          <a:xfrm>
            <a:off x="529935" y="924339"/>
            <a:ext cx="3990110" cy="5009322"/>
          </a:xfrm>
        </p:spPr>
        <p:txBody>
          <a:bodyPr/>
          <a:lstStyle/>
          <a:p>
            <a:pPr lvl="0"/>
            <a:r>
              <a:rPr lang="en-US" noProof="0" dirty="0"/>
              <a:t>Intoxicating Hemp</a:t>
            </a:r>
          </a:p>
        </p:txBody>
      </p:sp>
      <p:sp>
        <p:nvSpPr>
          <p:cNvPr id="3" name="Content Placeholder 2">
            <a:extLst>
              <a:ext uri="{FF2B5EF4-FFF2-40B4-BE49-F238E27FC236}">
                <a16:creationId xmlns:a16="http://schemas.microsoft.com/office/drawing/2014/main" id="{F94CB6F5-3FE9-B6C9-A8D9-61F614C11560}"/>
              </a:ext>
            </a:extLst>
          </p:cNvPr>
          <p:cNvSpPr>
            <a:spLocks noGrp="1"/>
          </p:cNvSpPr>
          <p:nvPr>
            <p:ph sz="quarter" idx="10"/>
          </p:nvPr>
        </p:nvSpPr>
        <p:spPr>
          <a:xfrm>
            <a:off x="4975416" y="1158587"/>
            <a:ext cx="6177309" cy="1953489"/>
          </a:xfrm>
        </p:spPr>
        <p:txBody>
          <a:bodyPr>
            <a:noAutofit/>
          </a:bodyPr>
          <a:lstStyle/>
          <a:p>
            <a:r>
              <a:rPr lang="en-US" dirty="0"/>
              <a:t>Industry born out of the 2018 Farm Bill Loophole</a:t>
            </a:r>
          </a:p>
          <a:p>
            <a:r>
              <a:rPr lang="en-US" dirty="0"/>
              <a:t>Clark County now requiring licensing and testing for Hemp Retailers (July 2026)</a:t>
            </a:r>
          </a:p>
          <a:p>
            <a:r>
              <a:rPr lang="en-US" dirty="0"/>
              <a:t>Federal Uncertainty due to Agriculture Appropriations Act 2026</a:t>
            </a:r>
          </a:p>
          <a:p>
            <a:pPr lvl="1"/>
            <a:r>
              <a:rPr lang="en-US" sz="1800" dirty="0"/>
              <a:t>Extension to December 2026</a:t>
            </a:r>
          </a:p>
        </p:txBody>
      </p:sp>
      <p:sp>
        <p:nvSpPr>
          <p:cNvPr id="6" name="Content Placeholder 5">
            <a:extLst>
              <a:ext uri="{FF2B5EF4-FFF2-40B4-BE49-F238E27FC236}">
                <a16:creationId xmlns:a16="http://schemas.microsoft.com/office/drawing/2014/main" id="{47B9B809-68D9-6D8E-9C08-682BEA7A0072}"/>
              </a:ext>
            </a:extLst>
          </p:cNvPr>
          <p:cNvSpPr>
            <a:spLocks noGrp="1"/>
          </p:cNvSpPr>
          <p:nvPr>
            <p:ph sz="quarter" idx="11"/>
          </p:nvPr>
        </p:nvSpPr>
        <p:spPr>
          <a:xfrm>
            <a:off x="5153836" y="3745924"/>
            <a:ext cx="6177309" cy="2238918"/>
          </a:xfrm>
        </p:spPr>
        <p:txBody>
          <a:bodyPr>
            <a:normAutofit/>
          </a:bodyPr>
          <a:lstStyle/>
          <a:p>
            <a:pPr lvl="0"/>
            <a:r>
              <a:rPr lang="en-US" dirty="0"/>
              <a:t>No solid Nevada data</a:t>
            </a:r>
          </a:p>
          <a:p>
            <a:pPr lvl="0"/>
            <a:r>
              <a:rPr lang="en-US" dirty="0"/>
              <a:t>Limited number of states with similar market to Nevada</a:t>
            </a:r>
          </a:p>
          <a:p>
            <a:pPr lvl="0"/>
            <a:r>
              <a:rPr lang="en-US" dirty="0"/>
              <a:t>Minnesota most similar market and tax structure</a:t>
            </a:r>
          </a:p>
        </p:txBody>
      </p:sp>
    </p:spTree>
    <p:extLst>
      <p:ext uri="{BB962C8B-B14F-4D97-AF65-F5344CB8AC3E}">
        <p14:creationId xmlns:p14="http://schemas.microsoft.com/office/powerpoint/2010/main" val="1101701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D9E85-D7FC-ADC0-F768-A42E879521E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1C0B662-5710-95B3-24BD-00D1F2F948B5}"/>
              </a:ext>
            </a:extLst>
          </p:cNvPr>
          <p:cNvSpPr>
            <a:spLocks noGrp="1"/>
          </p:cNvSpPr>
          <p:nvPr>
            <p:ph type="title"/>
          </p:nvPr>
        </p:nvSpPr>
        <p:spPr>
          <a:xfrm>
            <a:off x="8036952" y="477518"/>
            <a:ext cx="3829465" cy="2693887"/>
          </a:xfrm>
        </p:spPr>
        <p:txBody>
          <a:bodyPr/>
          <a:lstStyle/>
          <a:p>
            <a:r>
              <a:rPr lang="en-US" dirty="0"/>
              <a:t>Minnesota Comparison</a:t>
            </a:r>
          </a:p>
        </p:txBody>
      </p:sp>
      <p:sp>
        <p:nvSpPr>
          <p:cNvPr id="6" name="TextBox 5">
            <a:extLst>
              <a:ext uri="{FF2B5EF4-FFF2-40B4-BE49-F238E27FC236}">
                <a16:creationId xmlns:a16="http://schemas.microsoft.com/office/drawing/2014/main" id="{49F0362A-3C47-32E2-8A46-A3C200097C4D}"/>
              </a:ext>
            </a:extLst>
          </p:cNvPr>
          <p:cNvSpPr txBox="1"/>
          <p:nvPr/>
        </p:nvSpPr>
        <p:spPr>
          <a:xfrm>
            <a:off x="741333" y="2432741"/>
            <a:ext cx="6336792" cy="1477328"/>
          </a:xfrm>
          <a:prstGeom prst="rect">
            <a:avLst/>
          </a:prstGeom>
          <a:noFill/>
        </p:spPr>
        <p:txBody>
          <a:bodyPr wrap="square">
            <a:spAutoFit/>
          </a:bodyPr>
          <a:lstStyle/>
          <a:p>
            <a:pPr marL="285750" lvl="0" indent="-285750">
              <a:buFont typeface="Arial" panose="020B0604020202020204" pitchFamily="34" charset="0"/>
              <a:buChar char="•"/>
            </a:pPr>
            <a:r>
              <a:rPr lang="en-US" dirty="0"/>
              <a:t>Legalized Hemp in 2015</a:t>
            </a:r>
          </a:p>
          <a:p>
            <a:pPr marL="285750" lvl="0" indent="-285750">
              <a:buFont typeface="Arial" panose="020B0604020202020204" pitchFamily="34" charset="0"/>
              <a:buChar char="•"/>
            </a:pPr>
            <a:r>
              <a:rPr lang="en-US" dirty="0"/>
              <a:t>Legalized Recreational Cannabis in 2023</a:t>
            </a:r>
          </a:p>
          <a:p>
            <a:pPr marL="285750" lvl="0" indent="-285750">
              <a:buFont typeface="Arial" panose="020B0604020202020204" pitchFamily="34" charset="0"/>
              <a:buChar char="•"/>
            </a:pPr>
            <a:r>
              <a:rPr lang="en-US" dirty="0"/>
              <a:t>Similar Excise Tax initially 10%, but increased to 15%</a:t>
            </a:r>
          </a:p>
          <a:p>
            <a:pPr marL="285750" lvl="0" indent="-285750">
              <a:buFont typeface="Arial" panose="020B0604020202020204" pitchFamily="34" charset="0"/>
              <a:buChar char="•"/>
            </a:pPr>
            <a:r>
              <a:rPr lang="en-US" dirty="0"/>
              <a:t>Similar Sales Tax 6.875% (state base)</a:t>
            </a:r>
          </a:p>
          <a:p>
            <a:pPr marL="285750" lvl="0" indent="-285750">
              <a:buFont typeface="Arial" panose="020B0604020202020204" pitchFamily="34" charset="0"/>
              <a:buChar char="•"/>
            </a:pPr>
            <a:r>
              <a:rPr lang="en-US" dirty="0"/>
              <a:t>Population roughly 77% larger than Nevada</a:t>
            </a:r>
          </a:p>
        </p:txBody>
      </p:sp>
    </p:spTree>
    <p:extLst>
      <p:ext uri="{BB962C8B-B14F-4D97-AF65-F5344CB8AC3E}">
        <p14:creationId xmlns:p14="http://schemas.microsoft.com/office/powerpoint/2010/main" val="14761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B2E48-B31F-1700-6B2D-1ED1B6C39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DA7BE-A4DC-3030-BFA6-2D8D62A2240D}"/>
              </a:ext>
            </a:extLst>
          </p:cNvPr>
          <p:cNvSpPr>
            <a:spLocks noGrp="1"/>
          </p:cNvSpPr>
          <p:nvPr>
            <p:ph type="title"/>
          </p:nvPr>
        </p:nvSpPr>
        <p:spPr>
          <a:xfrm>
            <a:off x="529935" y="924339"/>
            <a:ext cx="3990110" cy="5009322"/>
          </a:xfrm>
        </p:spPr>
        <p:txBody>
          <a:bodyPr/>
          <a:lstStyle/>
          <a:p>
            <a:pPr lvl="0"/>
            <a:r>
              <a:rPr lang="en-US" noProof="0" dirty="0"/>
              <a:t>Enacting Intoxicating Hemp Tax</a:t>
            </a:r>
          </a:p>
        </p:txBody>
      </p:sp>
      <p:sp>
        <p:nvSpPr>
          <p:cNvPr id="3" name="Content Placeholder 2">
            <a:extLst>
              <a:ext uri="{FF2B5EF4-FFF2-40B4-BE49-F238E27FC236}">
                <a16:creationId xmlns:a16="http://schemas.microsoft.com/office/drawing/2014/main" id="{02BD3063-28FF-B02B-4ECE-65D965816D53}"/>
              </a:ext>
            </a:extLst>
          </p:cNvPr>
          <p:cNvSpPr>
            <a:spLocks noGrp="1"/>
          </p:cNvSpPr>
          <p:nvPr>
            <p:ph sz="quarter" idx="10"/>
          </p:nvPr>
        </p:nvSpPr>
        <p:spPr>
          <a:xfrm>
            <a:off x="5153835" y="873158"/>
            <a:ext cx="6177309" cy="1326995"/>
          </a:xfrm>
        </p:spPr>
        <p:txBody>
          <a:bodyPr>
            <a:noAutofit/>
          </a:bodyPr>
          <a:lstStyle/>
          <a:p>
            <a:r>
              <a:rPr lang="en-US" dirty="0"/>
              <a:t>Large Range due to many assumptions and uncertainties</a:t>
            </a:r>
          </a:p>
          <a:p>
            <a:r>
              <a:rPr lang="en-US" dirty="0"/>
              <a:t>At 10% Rate adds $4.3M</a:t>
            </a:r>
          </a:p>
          <a:p>
            <a:r>
              <a:rPr lang="en-US" dirty="0"/>
              <a:t>At 12 to 15% Rate adds $5.16M to $6.45M</a:t>
            </a:r>
          </a:p>
          <a:p>
            <a:r>
              <a:rPr lang="en-US" dirty="0"/>
              <a:t>Minimum Range $0.00 Added Should the Intoxicating Hemp Market cease to exist determined by Federal Definitions</a:t>
            </a:r>
          </a:p>
        </p:txBody>
      </p:sp>
      <p:sp>
        <p:nvSpPr>
          <p:cNvPr id="6" name="Content Placeholder 5">
            <a:extLst>
              <a:ext uri="{FF2B5EF4-FFF2-40B4-BE49-F238E27FC236}">
                <a16:creationId xmlns:a16="http://schemas.microsoft.com/office/drawing/2014/main" id="{52FDC2DD-7E2A-1A2C-AE76-E278754C50E0}"/>
              </a:ext>
            </a:extLst>
          </p:cNvPr>
          <p:cNvSpPr>
            <a:spLocks noGrp="1"/>
          </p:cNvSpPr>
          <p:nvPr>
            <p:ph sz="quarter" idx="11"/>
          </p:nvPr>
        </p:nvSpPr>
        <p:spPr>
          <a:xfrm>
            <a:off x="5153836" y="3745924"/>
            <a:ext cx="6177309" cy="2238918"/>
          </a:xfrm>
        </p:spPr>
        <p:txBody>
          <a:bodyPr>
            <a:normAutofit/>
          </a:bodyPr>
          <a:lstStyle/>
          <a:p>
            <a:pPr lvl="0"/>
            <a:r>
              <a:rPr lang="en-US" dirty="0"/>
              <a:t>Recommendations for Intoxicating Hemp Industry to be regulated as Cannabis Industry with the same tax structure</a:t>
            </a:r>
          </a:p>
        </p:txBody>
      </p:sp>
    </p:spTree>
    <p:extLst>
      <p:ext uri="{BB962C8B-B14F-4D97-AF65-F5344CB8AC3E}">
        <p14:creationId xmlns:p14="http://schemas.microsoft.com/office/powerpoint/2010/main" val="1403317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E1BB1-C5B6-C34A-6087-4868288761AF}"/>
              </a:ext>
            </a:extLst>
          </p:cNvPr>
          <p:cNvSpPr>
            <a:spLocks noGrp="1"/>
          </p:cNvSpPr>
          <p:nvPr>
            <p:ph type="title"/>
          </p:nvPr>
        </p:nvSpPr>
        <p:spPr>
          <a:xfrm>
            <a:off x="529935" y="571499"/>
            <a:ext cx="11118274" cy="1154114"/>
          </a:xfrm>
        </p:spPr>
        <p:txBody>
          <a:bodyPr/>
          <a:lstStyle/>
          <a:p>
            <a:pPr lvl="0"/>
            <a:r>
              <a:rPr lang="en-US" noProof="0" dirty="0"/>
              <a:t>Conclusions</a:t>
            </a:r>
          </a:p>
        </p:txBody>
      </p:sp>
      <p:sp>
        <p:nvSpPr>
          <p:cNvPr id="4" name="Content Placeholder 3">
            <a:extLst>
              <a:ext uri="{FF2B5EF4-FFF2-40B4-BE49-F238E27FC236}">
                <a16:creationId xmlns:a16="http://schemas.microsoft.com/office/drawing/2014/main" id="{D548ADA2-B38F-A25B-C324-05E10CE9CD9F}"/>
              </a:ext>
            </a:extLst>
          </p:cNvPr>
          <p:cNvSpPr>
            <a:spLocks noGrp="1"/>
          </p:cNvSpPr>
          <p:nvPr>
            <p:ph sz="quarter" idx="18"/>
          </p:nvPr>
        </p:nvSpPr>
        <p:spPr>
          <a:xfrm>
            <a:off x="1059366" y="2440275"/>
            <a:ext cx="10100469" cy="3721534"/>
          </a:xfrm>
        </p:spPr>
        <p:txBody>
          <a:bodyPr>
            <a:normAutofit/>
          </a:bodyPr>
          <a:lstStyle/>
          <a:p>
            <a:r>
              <a:rPr lang="en-US" dirty="0"/>
              <a:t>If Wholesale Tax Eliminated With Increase to Retail Excise tax</a:t>
            </a:r>
            <a:endParaRPr lang="en-US" noProof="0" dirty="0"/>
          </a:p>
          <a:p>
            <a:pPr lvl="1"/>
            <a:r>
              <a:rPr lang="en-US" noProof="0" dirty="0"/>
              <a:t>Retail Excise Tax Rate to be set at 12% to 15%</a:t>
            </a:r>
          </a:p>
          <a:p>
            <a:pPr lvl="1"/>
            <a:r>
              <a:rPr lang="en-US" dirty="0"/>
              <a:t>Distributions from Wholesale Tax be addressed by Retail Excise Tax</a:t>
            </a:r>
            <a:endParaRPr lang="en-US" noProof="0" dirty="0"/>
          </a:p>
          <a:p>
            <a:r>
              <a:rPr lang="en-US" noProof="0" dirty="0"/>
              <a:t>If Intoxicating Hemp Excise Tax enacted</a:t>
            </a:r>
          </a:p>
          <a:p>
            <a:pPr lvl="1"/>
            <a:r>
              <a:rPr lang="en-US" dirty="0"/>
              <a:t>Same rate of tax and regulatory structure be applied as Cannabis</a:t>
            </a:r>
            <a:endParaRPr lang="en-US" noProof="0" dirty="0"/>
          </a:p>
        </p:txBody>
      </p:sp>
    </p:spTree>
    <p:extLst>
      <p:ext uri="{BB962C8B-B14F-4D97-AF65-F5344CB8AC3E}">
        <p14:creationId xmlns:p14="http://schemas.microsoft.com/office/powerpoint/2010/main" val="3119354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05011-03FC-652B-2538-4EAE68ABF80D}"/>
              </a:ext>
            </a:extLst>
          </p:cNvPr>
          <p:cNvSpPr>
            <a:spLocks noGrp="1"/>
          </p:cNvSpPr>
          <p:nvPr>
            <p:ph type="title"/>
          </p:nvPr>
        </p:nvSpPr>
        <p:spPr>
          <a:xfrm>
            <a:off x="770660" y="1017858"/>
            <a:ext cx="10650681" cy="2719255"/>
          </a:xfrm>
        </p:spPr>
        <p:txBody>
          <a:bodyPr/>
          <a:lstStyle/>
          <a:p>
            <a:pPr lvl="0"/>
            <a:r>
              <a:rPr lang="en-US" dirty="0"/>
              <a:t>Thank You</a:t>
            </a:r>
            <a:endParaRPr lang="en-US" noProof="0" dirty="0"/>
          </a:p>
        </p:txBody>
      </p:sp>
    </p:spTree>
    <p:extLst>
      <p:ext uri="{BB962C8B-B14F-4D97-AF65-F5344CB8AC3E}">
        <p14:creationId xmlns:p14="http://schemas.microsoft.com/office/powerpoint/2010/main" val="3663657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TM11381587_Win32_SL_v6" id="{5005B820-A0B7-49EA-8569-DCF0CD2DBB9D}" vid="{2E48C80D-E25D-44C4-BCFD-F1465E9B61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F29F0C84-2C14-4FB8-88C2-9577181F2CC2}">
  <ds:schemaRefs>
    <ds:schemaRef ds:uri="http://schemas.microsoft.com/sharepoint/v3/contenttype/forms"/>
  </ds:schemaRefs>
</ds:datastoreItem>
</file>

<file path=customXml/itemProps2.xml><?xml version="1.0" encoding="utf-8"?>
<ds:datastoreItem xmlns:ds="http://schemas.openxmlformats.org/officeDocument/2006/customXml" ds:itemID="{272B3831-C4F2-498C-8E5F-F8D6F90548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ACCF44-01D5-4C40-9EAC-D3C3683409F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{93528D49-747E-4A80-8BFF-28F8DE91F62B}TF4e23ad37-c1a6-42e6-a6ec-6518d97eca9ec3cad5d6_win32-e4fb00466b0d</Template>
  <TotalTime>687</TotalTime>
  <Words>2551</Words>
  <Application>Microsoft Office PowerPoint</Application>
  <PresentationFormat>Widescreen</PresentationFormat>
  <Paragraphs>131</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Century Gothic</vt:lpstr>
      <vt:lpstr>Wingdings 2</vt:lpstr>
      <vt:lpstr>Quotable</vt:lpstr>
      <vt:lpstr>Nevada Taxation of Cannabis Study</vt:lpstr>
      <vt:lpstr>AB76</vt:lpstr>
      <vt:lpstr>History of Cannabis Excise Tax in Nevada</vt:lpstr>
      <vt:lpstr>Cannabis Subject to Tax</vt:lpstr>
      <vt:lpstr>Other Taxes and Licensing Fees</vt:lpstr>
      <vt:lpstr>Current Market</vt:lpstr>
      <vt:lpstr>Nevada Licensed Cannabis Sales Analysis</vt:lpstr>
      <vt:lpstr>Sales Analysis Overview</vt:lpstr>
      <vt:lpstr>7 Years of Nevada Cannabis </vt:lpstr>
      <vt:lpstr>Annual Price Trends</vt:lpstr>
      <vt:lpstr>Monthly Price Variation</vt:lpstr>
      <vt:lpstr>PowerPoint Presentation</vt:lpstr>
      <vt:lpstr>Quantity Demanded by Category</vt:lpstr>
      <vt:lpstr>Outbound Cannabis from Cultivation Licensees</vt:lpstr>
      <vt:lpstr>Elimination of Wholesale Excise Tax &amp; Increase to Retail Excise Tax Policy Scenario Results</vt:lpstr>
      <vt:lpstr>Eliminating Wholesale Excise Tax &amp; Increasing Retail Tax</vt:lpstr>
      <vt:lpstr>Implementation of Intoxicating Hemp Excise Tax</vt:lpstr>
      <vt:lpstr>Intoxicating Hemp</vt:lpstr>
      <vt:lpstr>Minnesota Comparison</vt:lpstr>
      <vt:lpstr>Enacting Intoxicating Hemp Tax</vt:lpstr>
      <vt:lpstr>Conclusions</vt:lpstr>
      <vt:lpstr>Thank You</vt:lpstr>
    </vt:vector>
  </TitlesOfParts>
  <Company>Department of Taxation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Erica Scott</dc:creator>
  <cp:lastModifiedBy>Erica Scott</cp:lastModifiedBy>
  <cp:revision>30</cp:revision>
  <dcterms:created xsi:type="dcterms:W3CDTF">2026-09-01T19:40:50Z</dcterms:created>
  <dcterms:modified xsi:type="dcterms:W3CDTF">2026-09-12T00:33:08Z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